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notesSlides/notesSlide42.xml" ContentType="application/vnd.openxmlformats-officedocument.presentationml.notesSlide+xml"/>
  <Override PartName="/ppt/ink/ink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handoutMasterIdLst>
    <p:handoutMasterId r:id="rId67"/>
  </p:handoutMasterIdLst>
  <p:sldIdLst>
    <p:sldId id="256" r:id="rId2"/>
    <p:sldId id="259" r:id="rId3"/>
    <p:sldId id="328" r:id="rId4"/>
    <p:sldId id="284" r:id="rId5"/>
    <p:sldId id="307" r:id="rId6"/>
    <p:sldId id="306" r:id="rId7"/>
    <p:sldId id="319" r:id="rId8"/>
    <p:sldId id="329" r:id="rId9"/>
    <p:sldId id="320" r:id="rId10"/>
    <p:sldId id="340" r:id="rId11"/>
    <p:sldId id="321" r:id="rId12"/>
    <p:sldId id="339" r:id="rId13"/>
    <p:sldId id="322" r:id="rId14"/>
    <p:sldId id="323" r:id="rId15"/>
    <p:sldId id="337" r:id="rId16"/>
    <p:sldId id="324" r:id="rId17"/>
    <p:sldId id="325" r:id="rId18"/>
    <p:sldId id="326" r:id="rId19"/>
    <p:sldId id="308" r:id="rId20"/>
    <p:sldId id="327" r:id="rId21"/>
    <p:sldId id="342" r:id="rId22"/>
    <p:sldId id="263" r:id="rId23"/>
    <p:sldId id="341" r:id="rId24"/>
    <p:sldId id="343" r:id="rId25"/>
    <p:sldId id="310" r:id="rId26"/>
    <p:sldId id="311" r:id="rId27"/>
    <p:sldId id="312" r:id="rId28"/>
    <p:sldId id="314" r:id="rId29"/>
    <p:sldId id="313" r:id="rId30"/>
    <p:sldId id="315" r:id="rId31"/>
    <p:sldId id="350" r:id="rId32"/>
    <p:sldId id="351" r:id="rId33"/>
    <p:sldId id="352" r:id="rId34"/>
    <p:sldId id="353" r:id="rId35"/>
    <p:sldId id="317" r:id="rId36"/>
    <p:sldId id="354" r:id="rId37"/>
    <p:sldId id="355" r:id="rId38"/>
    <p:sldId id="356" r:id="rId39"/>
    <p:sldId id="359" r:id="rId40"/>
    <p:sldId id="360" r:id="rId41"/>
    <p:sldId id="357" r:id="rId42"/>
    <p:sldId id="361" r:id="rId43"/>
    <p:sldId id="358" r:id="rId44"/>
    <p:sldId id="316" r:id="rId45"/>
    <p:sldId id="318" r:id="rId46"/>
    <p:sldId id="380" r:id="rId47"/>
    <p:sldId id="362" r:id="rId48"/>
    <p:sldId id="363" r:id="rId49"/>
    <p:sldId id="365" r:id="rId50"/>
    <p:sldId id="366" r:id="rId51"/>
    <p:sldId id="367" r:id="rId52"/>
    <p:sldId id="368" r:id="rId53"/>
    <p:sldId id="369" r:id="rId54"/>
    <p:sldId id="370" r:id="rId55"/>
    <p:sldId id="371" r:id="rId56"/>
    <p:sldId id="381" r:id="rId57"/>
    <p:sldId id="372" r:id="rId58"/>
    <p:sldId id="373" r:id="rId59"/>
    <p:sldId id="374" r:id="rId60"/>
    <p:sldId id="376" r:id="rId61"/>
    <p:sldId id="377" r:id="rId62"/>
    <p:sldId id="378" r:id="rId63"/>
    <p:sldId id="379" r:id="rId64"/>
    <p:sldId id="288" r:id="rId65"/>
  </p:sldIdLst>
  <p:sldSz cx="9144000" cy="5143500" type="screen16x9"/>
  <p:notesSz cx="6858000" cy="9144000"/>
  <p:custDataLst>
    <p:tags r:id="rId68"/>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691" y="82"/>
      </p:cViewPr>
      <p:guideLst>
        <p:guide orient="horz" pos="170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08:32:15.817"/>
    </inkml:context>
    <inkml:brush xml:id="br0">
      <inkml:brushProperty name="width" value="0.05" units="cm"/>
      <inkml:brushProperty name="height" value="0.05" units="cm"/>
      <inkml:brushProperty name="color" value="#E71224"/>
    </inkml:brush>
  </inkml:definitions>
  <inkml:trace contextRef="#ctx0" brushRef="#br0">0 74 24575,'1694'0'0,"-1678"-1"0,0-1 0,28-6 0,-27 4 0,0 1 0,21-1 0,32 5 0,29-2 0,-96 1 0,1-1 0,-1 0 0,0 0 0,1 0 0,-1-1 0,0 1 0,0-1 0,0 1 0,0-1 0,0 0 0,4-4 0,-4 3 0,0 1 0,0 0 0,0 0 0,0 0 0,0 0 0,1 0 0,-1 1 0,1-1 0,-1 1 0,1 0 0,6-1 0,30 0 0,48 3 0,36-1 0,-82-8-1365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08:32:16.62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3T08:32:34.77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6741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2450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52554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2726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84762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41757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46356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06024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843151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949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59177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336325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522180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609415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83161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887648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886085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920167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324411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717608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334800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7379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22542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564324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955345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3494103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659915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589984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304675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7888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604071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810719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69222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774534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4904841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85238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1767359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2385730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9565979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159400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44020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4214607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5315663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8764660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41032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4348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8960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2023/5/13</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customXml" Target="../ink/ink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345373" y="1317607"/>
            <a:ext cx="5340191" cy="1177245"/>
          </a:xfrm>
          <a:prstGeom prst="rect">
            <a:avLst/>
          </a:prstGeom>
          <a:noFill/>
        </p:spPr>
        <p:txBody>
          <a:bodyPr wrap="square" lIns="68580" tIns="34290" rIns="68580" bIns="34290" rtlCol="0">
            <a:spAutoFit/>
          </a:bodyPr>
          <a:lstStyle/>
          <a:p>
            <a:r>
              <a:rPr lang="zh-CN" altLang="en-US" sz="3600" b="1" dirty="0">
                <a:solidFill>
                  <a:srgbClr val="1B4367"/>
                </a:solidFill>
                <a:cs typeface="+mn-ea"/>
                <a:sym typeface="+mn-lt"/>
              </a:rPr>
              <a:t>基于混沌映射的图像加密算法研究</a:t>
            </a:r>
          </a:p>
        </p:txBody>
      </p:sp>
      <p:sp>
        <p:nvSpPr>
          <p:cNvPr id="3075" name="文本框 3074"/>
          <p:cNvSpPr txBox="1"/>
          <p:nvPr/>
        </p:nvSpPr>
        <p:spPr>
          <a:xfrm>
            <a:off x="3404878" y="3196479"/>
            <a:ext cx="3461808" cy="252730"/>
          </a:xfrm>
          <a:prstGeom prst="rect">
            <a:avLst/>
          </a:prstGeom>
          <a:noFill/>
          <a:ln w="9525">
            <a:noFill/>
            <a:miter/>
          </a:ln>
          <a:effectLst/>
        </p:spPr>
        <p:txBody>
          <a:bodyPr vert="horz" wrap="square" lIns="68580" tIns="34290" rIns="68580" bIns="34290" anchor="t">
            <a:spAutoFit/>
          </a:bodyPr>
          <a:lstStyle/>
          <a:p>
            <a:pPr lvl="0" eaLnBrk="0" hangingPunct="0"/>
            <a:r>
              <a:rPr lang="zh-CN" altLang="en-US" sz="1200" dirty="0">
                <a:solidFill>
                  <a:schemeClr val="tx1">
                    <a:lumMod val="75000"/>
                    <a:lumOff val="25000"/>
                  </a:schemeClr>
                </a:solidFill>
                <a:cs typeface="+mn-ea"/>
                <a:sym typeface="+mn-lt"/>
              </a:rPr>
              <a:t>汇报人：穆禹宸汇报时间：</a:t>
            </a:r>
            <a:r>
              <a:rPr lang="en-US" altLang="zh-CN" sz="1200" dirty="0">
                <a:solidFill>
                  <a:schemeClr val="tx1">
                    <a:lumMod val="75000"/>
                    <a:lumOff val="25000"/>
                  </a:schemeClr>
                </a:solidFill>
                <a:cs typeface="+mn-ea"/>
                <a:sym typeface="+mn-lt"/>
              </a:rPr>
              <a:t>2023</a:t>
            </a:r>
            <a:r>
              <a:rPr lang="zh-CN" altLang="en-US" sz="1200" dirty="0">
                <a:solidFill>
                  <a:schemeClr val="tx1">
                    <a:lumMod val="75000"/>
                    <a:lumOff val="25000"/>
                  </a:schemeClr>
                </a:solidFill>
                <a:cs typeface="+mn-ea"/>
                <a:sym typeface="+mn-lt"/>
              </a:rPr>
              <a:t>年</a:t>
            </a:r>
            <a:r>
              <a:rPr lang="en-US" altLang="zh-CN" sz="1200" dirty="0">
                <a:solidFill>
                  <a:schemeClr val="tx1">
                    <a:lumMod val="75000"/>
                    <a:lumOff val="25000"/>
                  </a:schemeClr>
                </a:solidFill>
                <a:cs typeface="+mn-ea"/>
                <a:sym typeface="+mn-lt"/>
              </a:rPr>
              <a:t>5</a:t>
            </a:r>
            <a:r>
              <a:rPr lang="zh-CN" altLang="en-US" sz="1200" dirty="0">
                <a:solidFill>
                  <a:schemeClr val="tx1">
                    <a:lumMod val="75000"/>
                    <a:lumOff val="25000"/>
                  </a:schemeClr>
                </a:solidFill>
                <a:cs typeface="+mn-ea"/>
                <a:sym typeface="+mn-lt"/>
              </a:rPr>
              <a:t>月</a:t>
            </a:r>
          </a:p>
        </p:txBody>
      </p:sp>
      <p:sp>
        <p:nvSpPr>
          <p:cNvPr id="121" name="TextBox 120"/>
          <p:cNvSpPr txBox="1"/>
          <p:nvPr/>
        </p:nvSpPr>
        <p:spPr>
          <a:xfrm>
            <a:off x="3458668" y="2626926"/>
            <a:ext cx="3336584" cy="305406"/>
          </a:xfrm>
          <a:prstGeom prst="roundRect">
            <a:avLst/>
          </a:prstGeom>
          <a:solidFill>
            <a:srgbClr val="1B4367"/>
          </a:solidFill>
        </p:spPr>
        <p:txBody>
          <a:bodyPr wrap="square" rtlCol="0">
            <a:spAutoFit/>
          </a:bodyPr>
          <a:lstStyle/>
          <a:p>
            <a:r>
              <a:rPr lang="zh-CN" altLang="en-US" sz="1200" dirty="0">
                <a:solidFill>
                  <a:schemeClr val="bg1"/>
                </a:solidFill>
                <a:cs typeface="+mn-ea"/>
                <a:sym typeface="+mn-lt"/>
              </a:rPr>
              <a:t>网络空间安全学院专业：信息安全、法学</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1200"/>
                            </p:stCondLst>
                            <p:childTnLst>
                              <p:par>
                                <p:cTn id="13" presetID="14" presetClass="entr" presetSubtype="1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randombar(horizontal)">
                                      <p:cBhvr>
                                        <p:cTn id="15" dur="500"/>
                                        <p:tgtEl>
                                          <p:spTgt spid="121"/>
                                        </p:tgtEl>
                                      </p:cBhvr>
                                    </p:animEffect>
                                  </p:childTnLst>
                                </p:cTn>
                              </p:par>
                            </p:childTnLst>
                          </p:cTn>
                        </p:par>
                        <p:par>
                          <p:cTn id="16" fill="hold">
                            <p:stCondLst>
                              <p:cond delay="1700"/>
                            </p:stCondLst>
                            <p:childTnLst>
                              <p:par>
                                <p:cTn id="17" presetID="12" presetClass="entr" presetSubtype="8" fill="hold" grpId="0" nodeType="after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p:tgtEl>
                                          <p:spTgt spid="3075"/>
                                        </p:tgtEl>
                                        <p:attrNameLst>
                                          <p:attrName>ppt_x</p:attrName>
                                        </p:attrNameLst>
                                      </p:cBhvr>
                                      <p:tavLst>
                                        <p:tav tm="0">
                                          <p:val>
                                            <p:strVal val="#ppt_x-#ppt_w*1.125000"/>
                                          </p:val>
                                        </p:tav>
                                        <p:tav tm="100000">
                                          <p:val>
                                            <p:strVal val="#ppt_x"/>
                                          </p:val>
                                        </p:tav>
                                      </p:tavLst>
                                    </p:anim>
                                    <p:animEffect transition="in" filter="wipe(right)">
                                      <p:cBhvr>
                                        <p:cTn id="20"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75" grpId="0" bldLvl="0" animBg="1"/>
      <p:bldP spid="12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改进型</a:t>
            </a:r>
            <a:r>
              <a:rPr lang="en-US" altLang="zh-CN" sz="1700" b="1" dirty="0">
                <a:solidFill>
                  <a:srgbClr val="1B4367"/>
                </a:solidFill>
                <a:cs typeface="+mn-ea"/>
                <a:sym typeface="+mn-lt"/>
              </a:rPr>
              <a:t>Logistic</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263D1B5-AA0F-F38C-D352-AA5E38A8D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86" y="1145481"/>
            <a:ext cx="3971411" cy="3612193"/>
          </a:xfrm>
          <a:prstGeom prst="rect">
            <a:avLst/>
          </a:prstGeom>
        </p:spPr>
      </p:pic>
      <p:pic>
        <p:nvPicPr>
          <p:cNvPr id="6" name="图片 5">
            <a:extLst>
              <a:ext uri="{FF2B5EF4-FFF2-40B4-BE49-F238E27FC236}">
                <a16:creationId xmlns:a16="http://schemas.microsoft.com/office/drawing/2014/main" id="{F993DAA3-4482-DE5A-4977-B760DD6FC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660" y="836860"/>
            <a:ext cx="3718882" cy="3863675"/>
          </a:xfrm>
          <a:prstGeom prst="rect">
            <a:avLst/>
          </a:prstGeom>
        </p:spPr>
      </p:pic>
    </p:spTree>
    <p:extLst>
      <p:ext uri="{BB962C8B-B14F-4D97-AF65-F5344CB8AC3E}">
        <p14:creationId xmlns:p14="http://schemas.microsoft.com/office/powerpoint/2010/main" val="40327190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Tent</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B2B4CCA-3490-8138-DC88-18CBCFF4F5BC}"/>
              </a:ext>
            </a:extLst>
          </p:cNvPr>
          <p:cNvSpPr txBox="1"/>
          <p:nvPr/>
        </p:nvSpPr>
        <p:spPr>
          <a:xfrm>
            <a:off x="709386" y="745588"/>
            <a:ext cx="7308167" cy="1393779"/>
          </a:xfrm>
          <a:prstGeom prst="rect">
            <a:avLst/>
          </a:prstGeom>
          <a:noFill/>
        </p:spPr>
        <p:txBody>
          <a:bodyPr wrap="square" rtlCol="0">
            <a:spAutoFit/>
          </a:bodyPr>
          <a:lstStyle/>
          <a:p>
            <a:pPr>
              <a:lnSpc>
                <a:spcPct val="120000"/>
              </a:lnSpc>
            </a:pPr>
            <a:r>
              <a:rPr lang="en-US" altLang="zh-CN" sz="1800" dirty="0">
                <a:solidFill>
                  <a:srgbClr val="231F20"/>
                </a:solidFill>
                <a:effectLst/>
                <a:latin typeface="ZMMI67-183"/>
              </a:rPr>
              <a:t>Tent</a:t>
            </a:r>
            <a:r>
              <a:rPr lang="zh-CN" altLang="en-US" sz="1800" dirty="0">
                <a:solidFill>
                  <a:srgbClr val="231F20"/>
                </a:solidFill>
                <a:effectLst/>
                <a:latin typeface="KTJ"/>
              </a:rPr>
              <a:t>映射也是常用的一种分段线性映射</a:t>
            </a:r>
            <a:r>
              <a:rPr lang="zh-CN" altLang="en-US" sz="1800" dirty="0">
                <a:solidFill>
                  <a:srgbClr val="231F20"/>
                </a:solidFill>
                <a:effectLst/>
                <a:latin typeface="ZMMI67-187"/>
              </a:rPr>
              <a:t>，</a:t>
            </a:r>
            <a:r>
              <a:rPr lang="zh-CN" altLang="en-US" sz="1800" dirty="0">
                <a:solidFill>
                  <a:srgbClr val="231F20"/>
                </a:solidFill>
                <a:effectLst/>
                <a:latin typeface="KTJ"/>
              </a:rPr>
              <a:t>它的方程形式决定了其函数图像近似于一个帐篷</a:t>
            </a:r>
            <a:r>
              <a:rPr lang="zh-CN" altLang="en-US" sz="1800" dirty="0">
                <a:solidFill>
                  <a:srgbClr val="231F20"/>
                </a:solidFill>
                <a:effectLst/>
                <a:latin typeface="ZMMI67-187"/>
              </a:rPr>
              <a:t>。</a:t>
            </a:r>
            <a:r>
              <a:rPr lang="en-US" altLang="zh-CN" sz="1800" dirty="0">
                <a:solidFill>
                  <a:srgbClr val="231F20"/>
                </a:solidFill>
                <a:effectLst/>
                <a:latin typeface="ZMMI67-183"/>
              </a:rPr>
              <a:t>Tent</a:t>
            </a:r>
            <a:r>
              <a:rPr lang="zh-CN" altLang="en-US" sz="1800" dirty="0">
                <a:solidFill>
                  <a:srgbClr val="231F20"/>
                </a:solidFill>
                <a:effectLst/>
                <a:latin typeface="KTJ"/>
              </a:rPr>
              <a:t>映射算法简单</a:t>
            </a:r>
            <a:r>
              <a:rPr lang="zh-CN" altLang="en-US" sz="1800" dirty="0">
                <a:solidFill>
                  <a:srgbClr val="231F20"/>
                </a:solidFill>
                <a:effectLst/>
                <a:latin typeface="ZMMI67-187"/>
              </a:rPr>
              <a:t>，</a:t>
            </a:r>
            <a:r>
              <a:rPr lang="zh-CN" altLang="en-US" sz="1800" dirty="0">
                <a:solidFill>
                  <a:srgbClr val="231F20"/>
                </a:solidFill>
                <a:effectLst/>
                <a:latin typeface="KTJ"/>
              </a:rPr>
              <a:t>但却是序列复杂的离散映射</a:t>
            </a:r>
            <a:r>
              <a:rPr lang="zh-CN" altLang="en-US" sz="1800" dirty="0">
                <a:solidFill>
                  <a:srgbClr val="231F20"/>
                </a:solidFill>
                <a:effectLst/>
                <a:latin typeface="ZMMI67-187"/>
              </a:rPr>
              <a:t>，</a:t>
            </a:r>
            <a:r>
              <a:rPr lang="zh-CN" altLang="en-US" sz="1800" dirty="0">
                <a:solidFill>
                  <a:srgbClr val="231F20"/>
                </a:solidFill>
                <a:effectLst/>
                <a:latin typeface="KTJ"/>
              </a:rPr>
              <a:t>多应用于产生伪随机序列</a:t>
            </a:r>
            <a:r>
              <a:rPr lang="zh-CN" altLang="en-US" sz="1800" dirty="0">
                <a:solidFill>
                  <a:srgbClr val="231F20"/>
                </a:solidFill>
                <a:effectLst/>
                <a:latin typeface="ZMMI67-187"/>
              </a:rPr>
              <a:t>，</a:t>
            </a:r>
            <a:r>
              <a:rPr lang="zh-CN" altLang="en-US" sz="1800" dirty="0">
                <a:solidFill>
                  <a:srgbClr val="231F20"/>
                </a:solidFill>
                <a:effectLst/>
                <a:latin typeface="KTJ"/>
              </a:rPr>
              <a:t>其具有运算速度快</a:t>
            </a:r>
            <a:r>
              <a:rPr lang="zh-CN" altLang="en-US" sz="1800" dirty="0">
                <a:solidFill>
                  <a:srgbClr val="231F20"/>
                </a:solidFill>
                <a:effectLst/>
                <a:latin typeface="ZMMI67-187"/>
              </a:rPr>
              <a:t>、</a:t>
            </a:r>
            <a:r>
              <a:rPr lang="zh-CN" altLang="en-US" sz="1800" dirty="0">
                <a:solidFill>
                  <a:srgbClr val="231F20"/>
                </a:solidFill>
                <a:effectLst/>
                <a:latin typeface="KTJ"/>
              </a:rPr>
              <a:t>序列分布均匀的优势</a:t>
            </a:r>
            <a:r>
              <a:rPr lang="zh-CN" altLang="en-US" sz="1800" dirty="0">
                <a:solidFill>
                  <a:srgbClr val="231F20"/>
                </a:solidFill>
                <a:effectLst/>
                <a:latin typeface="ZMMI67-187"/>
              </a:rPr>
              <a:t>。</a:t>
            </a:r>
            <a:r>
              <a:rPr lang="zh-CN" altLang="en-US" sz="1800" dirty="0">
                <a:solidFill>
                  <a:srgbClr val="231F20"/>
                </a:solidFill>
                <a:effectLst/>
                <a:latin typeface="KTJ"/>
              </a:rPr>
              <a:t>映射的定义如下：</a:t>
            </a:r>
            <a:endParaRPr lang="zh-CN" altLang="en-US" dirty="0"/>
          </a:p>
        </p:txBody>
      </p:sp>
      <p:pic>
        <p:nvPicPr>
          <p:cNvPr id="4" name="图片 3">
            <a:extLst>
              <a:ext uri="{FF2B5EF4-FFF2-40B4-BE49-F238E27FC236}">
                <a16:creationId xmlns:a16="http://schemas.microsoft.com/office/drawing/2014/main" id="{8ED672B3-AD59-40F5-D5F1-DEABD274ED93}"/>
              </a:ext>
            </a:extLst>
          </p:cNvPr>
          <p:cNvPicPr>
            <a:picLocks noChangeAspect="1"/>
          </p:cNvPicPr>
          <p:nvPr/>
        </p:nvPicPr>
        <p:blipFill rotWithShape="1">
          <a:blip r:embed="rId3">
            <a:extLst>
              <a:ext uri="{28A0092B-C50C-407E-A947-70E740481C1C}">
                <a14:useLocalDpi xmlns:a14="http://schemas.microsoft.com/office/drawing/2010/main" val="0"/>
              </a:ext>
            </a:extLst>
          </a:blip>
          <a:srcRect b="11494"/>
          <a:stretch/>
        </p:blipFill>
        <p:spPr>
          <a:xfrm>
            <a:off x="1254737" y="2358798"/>
            <a:ext cx="6344528" cy="1299824"/>
          </a:xfrm>
          <a:prstGeom prst="rect">
            <a:avLst/>
          </a:prstGeom>
        </p:spPr>
      </p:pic>
    </p:spTree>
    <p:extLst>
      <p:ext uri="{BB962C8B-B14F-4D97-AF65-F5344CB8AC3E}">
        <p14:creationId xmlns:p14="http://schemas.microsoft.com/office/powerpoint/2010/main" val="3822695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34A25C-2754-16FA-BF37-9543601EC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56" y="773274"/>
            <a:ext cx="4016088" cy="3596952"/>
          </a:xfrm>
          <a:prstGeom prst="rect">
            <a:avLst/>
          </a:prstGeom>
        </p:spPr>
      </p:pic>
    </p:spTree>
    <p:extLst>
      <p:ext uri="{BB962C8B-B14F-4D97-AF65-F5344CB8AC3E}">
        <p14:creationId xmlns:p14="http://schemas.microsoft.com/office/powerpoint/2010/main" val="26672410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533217"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混沌图像加密算法技术</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823A861-65FE-55C6-0881-613798310D92}"/>
              </a:ext>
            </a:extLst>
          </p:cNvPr>
          <p:cNvSpPr txBox="1"/>
          <p:nvPr/>
        </p:nvSpPr>
        <p:spPr>
          <a:xfrm>
            <a:off x="709386" y="745588"/>
            <a:ext cx="7308167" cy="1705403"/>
          </a:xfrm>
          <a:prstGeom prst="rect">
            <a:avLst/>
          </a:prstGeom>
          <a:noFill/>
        </p:spPr>
        <p:txBody>
          <a:bodyPr wrap="square" rtlCol="0">
            <a:spAutoFit/>
          </a:bodyPr>
          <a:lstStyle/>
          <a:p>
            <a:pPr>
              <a:lnSpc>
                <a:spcPct val="150000"/>
              </a:lnSpc>
            </a:pPr>
            <a:r>
              <a:rPr lang="zh-CN" altLang="en-US" sz="1800" dirty="0">
                <a:solidFill>
                  <a:srgbClr val="231F20"/>
                </a:solidFill>
                <a:effectLst/>
                <a:latin typeface="KTJ"/>
              </a:rPr>
              <a:t>图像置乱效果的预加密可通过</a:t>
            </a:r>
            <a:r>
              <a:rPr lang="en-US" altLang="zh-CN" sz="1800" dirty="0">
                <a:solidFill>
                  <a:srgbClr val="231F20"/>
                </a:solidFill>
                <a:effectLst/>
                <a:latin typeface="ZMMI67-183"/>
              </a:rPr>
              <a:t>Arnold</a:t>
            </a:r>
            <a:r>
              <a:rPr lang="zh-CN" altLang="en-US" sz="1800" dirty="0">
                <a:solidFill>
                  <a:srgbClr val="231F20"/>
                </a:solidFill>
                <a:effectLst/>
                <a:latin typeface="KTJ"/>
              </a:rPr>
              <a:t>的变换与反变换来实现</a:t>
            </a:r>
            <a:r>
              <a:rPr lang="zh-CN" altLang="en-US" sz="1800" dirty="0">
                <a:solidFill>
                  <a:srgbClr val="231F20"/>
                </a:solidFill>
                <a:effectLst/>
                <a:latin typeface="ZMMI67-187"/>
              </a:rPr>
              <a:t>。</a:t>
            </a:r>
            <a:r>
              <a:rPr lang="zh-CN" altLang="en-US" sz="1800" dirty="0">
                <a:solidFill>
                  <a:srgbClr val="231F20"/>
                </a:solidFill>
                <a:effectLst/>
                <a:latin typeface="KTJ"/>
              </a:rPr>
              <a:t>再通过混沌序列比特重排技术</a:t>
            </a:r>
            <a:r>
              <a:rPr lang="zh-CN" altLang="en-US" sz="1800" dirty="0">
                <a:solidFill>
                  <a:srgbClr val="231F20"/>
                </a:solidFill>
                <a:effectLst/>
                <a:latin typeface="ZMMI67-187"/>
              </a:rPr>
              <a:t>，</a:t>
            </a:r>
            <a:r>
              <a:rPr lang="zh-CN" altLang="en-US" sz="1800" dirty="0">
                <a:solidFill>
                  <a:srgbClr val="231F20"/>
                </a:solidFill>
                <a:effectLst/>
                <a:latin typeface="KTJ"/>
              </a:rPr>
              <a:t>它用于解决在混沌过渡态中轨道点差别小</a:t>
            </a:r>
            <a:r>
              <a:rPr lang="zh-CN" altLang="en-US" sz="1800" dirty="0">
                <a:solidFill>
                  <a:srgbClr val="231F20"/>
                </a:solidFill>
                <a:effectLst/>
                <a:latin typeface="ZMMI67-187"/>
              </a:rPr>
              <a:t>，</a:t>
            </a:r>
            <a:r>
              <a:rPr lang="zh-CN" altLang="en-US" sz="1800" dirty="0">
                <a:solidFill>
                  <a:srgbClr val="231F20"/>
                </a:solidFill>
                <a:effectLst/>
                <a:latin typeface="KTJ"/>
              </a:rPr>
              <a:t>序列值改变量不大的问题</a:t>
            </a:r>
            <a:r>
              <a:rPr lang="zh-CN" altLang="en-US" sz="1800" dirty="0">
                <a:solidFill>
                  <a:srgbClr val="231F20"/>
                </a:solidFill>
                <a:effectLst/>
                <a:latin typeface="ZMMI67-187"/>
              </a:rPr>
              <a:t>，</a:t>
            </a:r>
            <a:r>
              <a:rPr lang="zh-CN" altLang="en-US" sz="1800" dirty="0">
                <a:solidFill>
                  <a:srgbClr val="231F20"/>
                </a:solidFill>
                <a:effectLst/>
                <a:latin typeface="KTJ"/>
              </a:rPr>
              <a:t>从而使更新序列具有更好的敏感依赖性</a:t>
            </a:r>
            <a:r>
              <a:rPr lang="zh-CN" altLang="en-US" sz="1800" dirty="0">
                <a:solidFill>
                  <a:srgbClr val="231F20"/>
                </a:solidFill>
                <a:effectLst/>
                <a:latin typeface="ZMMI67-187"/>
              </a:rPr>
              <a:t>、</a:t>
            </a:r>
            <a:r>
              <a:rPr lang="zh-CN" altLang="en-US" sz="1800" dirty="0">
                <a:solidFill>
                  <a:srgbClr val="231F20"/>
                </a:solidFill>
                <a:effectLst/>
                <a:latin typeface="KTJ"/>
              </a:rPr>
              <a:t>伪随机性与遍历性等混沌特性</a:t>
            </a:r>
            <a:r>
              <a:rPr lang="zh-CN" altLang="en-US" sz="1800" dirty="0">
                <a:solidFill>
                  <a:srgbClr val="231F20"/>
                </a:solidFill>
                <a:effectLst/>
                <a:latin typeface="ZMMI67-187"/>
              </a:rPr>
              <a:t>。</a:t>
            </a:r>
            <a:endParaRPr lang="zh-CN" altLang="en-US" dirty="0"/>
          </a:p>
        </p:txBody>
      </p:sp>
    </p:spTree>
    <p:extLst>
      <p:ext uri="{BB962C8B-B14F-4D97-AF65-F5344CB8AC3E}">
        <p14:creationId xmlns:p14="http://schemas.microsoft.com/office/powerpoint/2010/main" val="21001707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Arnold</a:t>
            </a:r>
            <a:r>
              <a:rPr lang="zh-CN" altLang="en-US" sz="1700" b="1" dirty="0">
                <a:solidFill>
                  <a:srgbClr val="1B4367"/>
                </a:solidFill>
                <a:cs typeface="+mn-ea"/>
                <a:sym typeface="+mn-lt"/>
              </a:rPr>
              <a:t>变换</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0ECEE7B8-B1B5-90E8-26DF-F9C6E8337672}"/>
              </a:ext>
            </a:extLst>
          </p:cNvPr>
          <p:cNvSpPr txBox="1"/>
          <p:nvPr/>
        </p:nvSpPr>
        <p:spPr>
          <a:xfrm>
            <a:off x="709386" y="745588"/>
            <a:ext cx="7308167" cy="1754326"/>
          </a:xfrm>
          <a:prstGeom prst="rect">
            <a:avLst/>
          </a:prstGeom>
          <a:noFill/>
        </p:spPr>
        <p:txBody>
          <a:bodyPr wrap="square" rtlCol="0">
            <a:spAutoFit/>
          </a:bodyPr>
          <a:lstStyle/>
          <a:p>
            <a:r>
              <a:rPr lang="en-US" altLang="zh-CN" sz="1800" dirty="0">
                <a:solidFill>
                  <a:srgbClr val="231F20"/>
                </a:solidFill>
                <a:effectLst/>
                <a:latin typeface="ZMMI67-183"/>
              </a:rPr>
              <a:t>Arnold</a:t>
            </a:r>
            <a:r>
              <a:rPr lang="zh-CN" altLang="en-US" sz="1800" dirty="0">
                <a:solidFill>
                  <a:srgbClr val="231F20"/>
                </a:solidFill>
                <a:effectLst/>
                <a:latin typeface="KTJ"/>
              </a:rPr>
              <a:t>变换因为其直观简易的特性被应用于矩阵的置乱</a:t>
            </a:r>
            <a:r>
              <a:rPr lang="zh-CN" altLang="en-US" sz="1800" dirty="0">
                <a:solidFill>
                  <a:srgbClr val="231F20"/>
                </a:solidFill>
                <a:effectLst/>
                <a:latin typeface="ZMMI67-187"/>
              </a:rPr>
              <a:t>，</a:t>
            </a:r>
            <a:r>
              <a:rPr lang="zh-CN" altLang="en-US" sz="1800" dirty="0">
                <a:solidFill>
                  <a:srgbClr val="231F20"/>
                </a:solidFill>
                <a:effectLst/>
                <a:latin typeface="KTJ"/>
              </a:rPr>
              <a:t>每运行一</a:t>
            </a:r>
            <a:endParaRPr lang="zh-CN" altLang="en-US" sz="2400" dirty="0"/>
          </a:p>
          <a:p>
            <a:r>
              <a:rPr lang="zh-CN" altLang="en-US" sz="1800" dirty="0">
                <a:solidFill>
                  <a:srgbClr val="231F20"/>
                </a:solidFill>
                <a:effectLst/>
                <a:latin typeface="KTJ"/>
              </a:rPr>
              <a:t>次</a:t>
            </a:r>
            <a:r>
              <a:rPr lang="en-US" altLang="zh-CN" sz="1800" dirty="0">
                <a:solidFill>
                  <a:srgbClr val="231F20"/>
                </a:solidFill>
                <a:effectLst/>
                <a:latin typeface="ZMMI67-183"/>
              </a:rPr>
              <a:t>Arnold</a:t>
            </a:r>
            <a:r>
              <a:rPr lang="zh-CN" altLang="en-US" sz="1800" dirty="0">
                <a:solidFill>
                  <a:srgbClr val="231F20"/>
                </a:solidFill>
                <a:effectLst/>
                <a:latin typeface="KTJ"/>
              </a:rPr>
              <a:t>变换</a:t>
            </a:r>
            <a:r>
              <a:rPr lang="zh-CN" altLang="en-US" sz="1800" dirty="0">
                <a:solidFill>
                  <a:srgbClr val="231F20"/>
                </a:solidFill>
                <a:effectLst/>
                <a:latin typeface="ZMMI67-187"/>
              </a:rPr>
              <a:t>，</a:t>
            </a:r>
            <a:r>
              <a:rPr lang="zh-CN" altLang="en-US" sz="1800" dirty="0">
                <a:solidFill>
                  <a:srgbClr val="231F20"/>
                </a:solidFill>
                <a:effectLst/>
                <a:latin typeface="KTJ"/>
              </a:rPr>
              <a:t>就相当于对该图像矩阵进行了一次置乱</a:t>
            </a:r>
            <a:r>
              <a:rPr lang="zh-CN" altLang="en-US" sz="1800" dirty="0">
                <a:solidFill>
                  <a:srgbClr val="231F20"/>
                </a:solidFill>
                <a:effectLst/>
                <a:latin typeface="ZMMI67-187"/>
              </a:rPr>
              <a:t>。</a:t>
            </a:r>
            <a:r>
              <a:rPr lang="zh-CN" altLang="en-US" sz="1800" dirty="0">
                <a:solidFill>
                  <a:srgbClr val="231F20"/>
                </a:solidFill>
                <a:effectLst/>
                <a:latin typeface="KTJ"/>
              </a:rPr>
              <a:t>由于</a:t>
            </a:r>
            <a:r>
              <a:rPr lang="en-US" altLang="zh-CN" sz="1800" dirty="0">
                <a:solidFill>
                  <a:srgbClr val="231F20"/>
                </a:solidFill>
                <a:effectLst/>
                <a:latin typeface="ZMMI67-183"/>
              </a:rPr>
              <a:t>Arnold</a:t>
            </a:r>
            <a:r>
              <a:rPr lang="zh-CN" altLang="en-US" sz="1800" dirty="0">
                <a:solidFill>
                  <a:srgbClr val="231F20"/>
                </a:solidFill>
                <a:effectLst/>
                <a:latin typeface="KTJ"/>
              </a:rPr>
              <a:t>变换使用的矩阵维度很小</a:t>
            </a:r>
            <a:r>
              <a:rPr lang="zh-CN" altLang="en-US" sz="1800" dirty="0">
                <a:solidFill>
                  <a:srgbClr val="231F20"/>
                </a:solidFill>
                <a:effectLst/>
                <a:latin typeface="ZMMI67-187"/>
              </a:rPr>
              <a:t>，</a:t>
            </a:r>
            <a:r>
              <a:rPr lang="zh-CN" altLang="en-US" sz="1800" dirty="0">
                <a:solidFill>
                  <a:srgbClr val="231F20"/>
                </a:solidFill>
                <a:effectLst/>
                <a:latin typeface="KTJ"/>
              </a:rPr>
              <a:t>所以只使用一次变换得到的结果依旧能看出图像的部分纹理形状等特征</a:t>
            </a:r>
            <a:r>
              <a:rPr lang="zh-CN" altLang="en-US" sz="1800" dirty="0">
                <a:solidFill>
                  <a:srgbClr val="231F20"/>
                </a:solidFill>
                <a:effectLst/>
                <a:latin typeface="ZMMI67-187"/>
              </a:rPr>
              <a:t>，</a:t>
            </a:r>
            <a:r>
              <a:rPr lang="zh-CN" altLang="en-US" sz="1800" dirty="0">
                <a:solidFill>
                  <a:srgbClr val="231F20"/>
                </a:solidFill>
                <a:effectLst/>
                <a:latin typeface="KTJ"/>
              </a:rPr>
              <a:t>所以使用多次迭代是不可避免的</a:t>
            </a:r>
            <a:r>
              <a:rPr lang="zh-CN" altLang="en-US" sz="1800" dirty="0">
                <a:solidFill>
                  <a:srgbClr val="231F20"/>
                </a:solidFill>
                <a:effectLst/>
                <a:latin typeface="ZMMI67-187"/>
              </a:rPr>
              <a:t>，</a:t>
            </a:r>
            <a:r>
              <a:rPr lang="zh-CN" altLang="en-US" sz="1800" dirty="0">
                <a:solidFill>
                  <a:srgbClr val="231F20"/>
                </a:solidFill>
                <a:effectLst/>
                <a:latin typeface="KTJ"/>
              </a:rPr>
              <a:t>只有当以上特征不再能通过人眼观察到时</a:t>
            </a:r>
            <a:r>
              <a:rPr lang="zh-CN" altLang="en-US" sz="1800" dirty="0">
                <a:solidFill>
                  <a:srgbClr val="231F20"/>
                </a:solidFill>
                <a:effectLst/>
                <a:latin typeface="ZMMI67-187"/>
              </a:rPr>
              <a:t>，</a:t>
            </a:r>
            <a:r>
              <a:rPr lang="zh-CN" altLang="en-US" sz="1800" dirty="0">
                <a:solidFill>
                  <a:srgbClr val="231F20"/>
                </a:solidFill>
                <a:effectLst/>
                <a:latin typeface="KTJ"/>
              </a:rPr>
              <a:t>才算有意义的变换</a:t>
            </a:r>
            <a:r>
              <a:rPr lang="zh-CN" altLang="en-US" sz="1800" dirty="0">
                <a:solidFill>
                  <a:srgbClr val="231F20"/>
                </a:solidFill>
                <a:effectLst/>
                <a:latin typeface="ZMMI67-187"/>
              </a:rPr>
              <a:t>。</a:t>
            </a:r>
            <a:r>
              <a:rPr lang="en-US" altLang="zh-CN" sz="1800" dirty="0">
                <a:solidFill>
                  <a:srgbClr val="231F20"/>
                </a:solidFill>
                <a:effectLst/>
                <a:latin typeface="ZMMI67-183"/>
              </a:rPr>
              <a:t>Arnold</a:t>
            </a:r>
            <a:r>
              <a:rPr lang="zh-CN" altLang="en-US" sz="1800" dirty="0">
                <a:solidFill>
                  <a:srgbClr val="231F20"/>
                </a:solidFill>
                <a:effectLst/>
                <a:latin typeface="KTJ"/>
              </a:rPr>
              <a:t>变换常用于图像预加密</a:t>
            </a:r>
            <a:r>
              <a:rPr lang="zh-CN" altLang="en-US" sz="1800" dirty="0">
                <a:solidFill>
                  <a:srgbClr val="231F20"/>
                </a:solidFill>
                <a:effectLst/>
                <a:latin typeface="ZMMI67-187"/>
              </a:rPr>
              <a:t>，</a:t>
            </a:r>
            <a:r>
              <a:rPr lang="zh-CN" altLang="en-US" sz="1800" dirty="0">
                <a:solidFill>
                  <a:srgbClr val="231F20"/>
                </a:solidFill>
                <a:effectLst/>
                <a:latin typeface="KTJ"/>
              </a:rPr>
              <a:t>方程定义如下</a:t>
            </a:r>
            <a:endParaRPr lang="zh-CN" altLang="en-US" dirty="0"/>
          </a:p>
        </p:txBody>
      </p:sp>
      <p:pic>
        <p:nvPicPr>
          <p:cNvPr id="4" name="图片 3">
            <a:extLst>
              <a:ext uri="{FF2B5EF4-FFF2-40B4-BE49-F238E27FC236}">
                <a16:creationId xmlns:a16="http://schemas.microsoft.com/office/drawing/2014/main" id="{62E9DF8C-A686-0EAA-6484-7C2AFD327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252" y="2591712"/>
            <a:ext cx="3848433" cy="693480"/>
          </a:xfrm>
          <a:prstGeom prst="rect">
            <a:avLst/>
          </a:prstGeom>
        </p:spPr>
      </p:pic>
      <p:pic>
        <p:nvPicPr>
          <p:cNvPr id="6" name="图片 5">
            <a:extLst>
              <a:ext uri="{FF2B5EF4-FFF2-40B4-BE49-F238E27FC236}">
                <a16:creationId xmlns:a16="http://schemas.microsoft.com/office/drawing/2014/main" id="{FC478569-3D65-569B-6D1A-1B4FF6D1C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51" y="3376990"/>
            <a:ext cx="3848433" cy="1239456"/>
          </a:xfrm>
          <a:prstGeom prst="rect">
            <a:avLst/>
          </a:prstGeom>
        </p:spPr>
      </p:pic>
    </p:spTree>
    <p:extLst>
      <p:ext uri="{BB962C8B-B14F-4D97-AF65-F5344CB8AC3E}">
        <p14:creationId xmlns:p14="http://schemas.microsoft.com/office/powerpoint/2010/main" val="308093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DB34B8-8938-7480-AED9-C8381A2D2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206" y="0"/>
            <a:ext cx="3557588" cy="5143500"/>
          </a:xfrm>
          <a:prstGeom prst="rect">
            <a:avLst/>
          </a:prstGeom>
        </p:spPr>
      </p:pic>
    </p:spTree>
    <p:extLst>
      <p:ext uri="{BB962C8B-B14F-4D97-AF65-F5344CB8AC3E}">
        <p14:creationId xmlns:p14="http://schemas.microsoft.com/office/powerpoint/2010/main" val="3360431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554AAB-B04E-FB62-770F-5109AC712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748" y="914256"/>
            <a:ext cx="3726503" cy="3314987"/>
          </a:xfrm>
          <a:prstGeom prst="rect">
            <a:avLst/>
          </a:prstGeom>
        </p:spPr>
      </p:pic>
    </p:spTree>
    <p:extLst>
      <p:ext uri="{BB962C8B-B14F-4D97-AF65-F5344CB8AC3E}">
        <p14:creationId xmlns:p14="http://schemas.microsoft.com/office/powerpoint/2010/main" val="38215631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混沌序列比特重排</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3659157-8EAD-ABF6-6855-FE7899F6E58E}"/>
              </a:ext>
            </a:extLst>
          </p:cNvPr>
          <p:cNvSpPr txBox="1"/>
          <p:nvPr/>
        </p:nvSpPr>
        <p:spPr>
          <a:xfrm>
            <a:off x="709386" y="745588"/>
            <a:ext cx="7308167" cy="2031325"/>
          </a:xfrm>
          <a:prstGeom prst="rect">
            <a:avLst/>
          </a:prstGeom>
          <a:noFill/>
        </p:spPr>
        <p:txBody>
          <a:bodyPr wrap="square" rtlCol="0">
            <a:spAutoFit/>
          </a:bodyPr>
          <a:lstStyle/>
          <a:p>
            <a:r>
              <a:rPr lang="zh-CN" altLang="en-US" sz="1800" dirty="0">
                <a:solidFill>
                  <a:srgbClr val="231F20"/>
                </a:solidFill>
                <a:effectLst/>
                <a:latin typeface="KTJ"/>
              </a:rPr>
              <a:t>当系统的初始值及其控制参数产生微小的改变时</a:t>
            </a:r>
            <a:r>
              <a:rPr lang="zh-CN" altLang="en-US" sz="1800" dirty="0">
                <a:solidFill>
                  <a:srgbClr val="231F20"/>
                </a:solidFill>
                <a:effectLst/>
                <a:latin typeface="ZMMI68-194"/>
              </a:rPr>
              <a:t>，</a:t>
            </a:r>
            <a:r>
              <a:rPr lang="zh-CN" altLang="en-US" sz="1800" dirty="0">
                <a:solidFill>
                  <a:srgbClr val="231F20"/>
                </a:solidFill>
                <a:effectLst/>
                <a:latin typeface="KTJ"/>
              </a:rPr>
              <a:t>处于混沌过渡态中</a:t>
            </a:r>
            <a:r>
              <a:rPr lang="zh-CN" altLang="en-US" sz="1800" dirty="0">
                <a:solidFill>
                  <a:srgbClr val="231F20"/>
                </a:solidFill>
                <a:effectLst/>
                <a:latin typeface="ZMMI68-194"/>
              </a:rPr>
              <a:t>，</a:t>
            </a:r>
            <a:r>
              <a:rPr lang="zh-CN" altLang="en-US" sz="1800" dirty="0">
                <a:solidFill>
                  <a:srgbClr val="231F20"/>
                </a:solidFill>
                <a:effectLst/>
                <a:latin typeface="KTJ"/>
              </a:rPr>
              <a:t>按此进行迭代产生的值显然具有高度的相似性</a:t>
            </a:r>
            <a:r>
              <a:rPr lang="zh-CN" altLang="en-US" sz="1800" dirty="0">
                <a:solidFill>
                  <a:srgbClr val="231F20"/>
                </a:solidFill>
                <a:effectLst/>
                <a:latin typeface="ZMMI68-194"/>
              </a:rPr>
              <a:t>，</a:t>
            </a:r>
            <a:r>
              <a:rPr lang="zh-CN" altLang="en-US" sz="1800" dirty="0">
                <a:solidFill>
                  <a:srgbClr val="231F20"/>
                </a:solidFill>
                <a:effectLst/>
                <a:latin typeface="KTJ"/>
              </a:rPr>
              <a:t>衍生轨道相近且具有一致的起伏特性</a:t>
            </a:r>
            <a:r>
              <a:rPr lang="zh-CN" altLang="en-US" sz="1800" dirty="0">
                <a:solidFill>
                  <a:srgbClr val="231F20"/>
                </a:solidFill>
                <a:effectLst/>
                <a:latin typeface="ZMMI68-194"/>
              </a:rPr>
              <a:t>。</a:t>
            </a:r>
            <a:r>
              <a:rPr lang="zh-CN" altLang="en-US" sz="1800" dirty="0">
                <a:solidFill>
                  <a:srgbClr val="231F20"/>
                </a:solidFill>
                <a:effectLst/>
                <a:latin typeface="KTJ"/>
              </a:rPr>
              <a:t>显然利用这样的值进行量化操作时</a:t>
            </a:r>
            <a:r>
              <a:rPr lang="zh-CN" altLang="en-US" sz="1800" dirty="0">
                <a:solidFill>
                  <a:srgbClr val="231F20"/>
                </a:solidFill>
                <a:effectLst/>
                <a:latin typeface="ZMMI68-194"/>
              </a:rPr>
              <a:t>，</a:t>
            </a:r>
            <a:r>
              <a:rPr lang="zh-CN" altLang="en-US" sz="1800" dirty="0">
                <a:solidFill>
                  <a:srgbClr val="231F20"/>
                </a:solidFill>
                <a:effectLst/>
                <a:latin typeface="KTJ"/>
              </a:rPr>
              <a:t>不可避免地出现大概率相同的值或相近的值</a:t>
            </a:r>
            <a:r>
              <a:rPr lang="zh-CN" altLang="en-US" sz="1800" dirty="0">
                <a:solidFill>
                  <a:srgbClr val="231F20"/>
                </a:solidFill>
                <a:effectLst/>
                <a:latin typeface="ZMMI68-194"/>
              </a:rPr>
              <a:t>，</a:t>
            </a:r>
            <a:r>
              <a:rPr lang="zh-CN" altLang="en-US" sz="1800" dirty="0">
                <a:solidFill>
                  <a:srgbClr val="231F20"/>
                </a:solidFill>
                <a:effectLst/>
                <a:latin typeface="KTJ"/>
              </a:rPr>
              <a:t>使序列值出现了一定的统计特性</a:t>
            </a:r>
            <a:r>
              <a:rPr lang="zh-CN" altLang="en-US" sz="1800" dirty="0">
                <a:solidFill>
                  <a:srgbClr val="231F20"/>
                </a:solidFill>
                <a:effectLst/>
                <a:latin typeface="ZMMI68-194"/>
              </a:rPr>
              <a:t>，</a:t>
            </a:r>
            <a:r>
              <a:rPr lang="zh-CN" altLang="en-US" sz="1800" dirty="0">
                <a:solidFill>
                  <a:srgbClr val="231F20"/>
                </a:solidFill>
                <a:effectLst/>
                <a:latin typeface="KTJ"/>
              </a:rPr>
              <a:t>而不具备良好的随机性</a:t>
            </a:r>
            <a:r>
              <a:rPr lang="zh-CN" altLang="en-US" sz="1800" dirty="0">
                <a:solidFill>
                  <a:srgbClr val="231F20"/>
                </a:solidFill>
                <a:effectLst/>
                <a:latin typeface="ZMMI68-194"/>
              </a:rPr>
              <a:t>。</a:t>
            </a:r>
            <a:r>
              <a:rPr lang="zh-CN" altLang="en-US" sz="1800" dirty="0">
                <a:solidFill>
                  <a:srgbClr val="231F20"/>
                </a:solidFill>
                <a:effectLst/>
                <a:latin typeface="KTJ"/>
              </a:rPr>
              <a:t>由此</a:t>
            </a:r>
            <a:r>
              <a:rPr lang="zh-CN" altLang="en-US" sz="1800" dirty="0">
                <a:solidFill>
                  <a:srgbClr val="231F20"/>
                </a:solidFill>
                <a:effectLst/>
                <a:latin typeface="ZMMI68-194"/>
              </a:rPr>
              <a:t>，</a:t>
            </a:r>
            <a:r>
              <a:rPr lang="zh-CN" altLang="en-US" sz="1800" dirty="0">
                <a:solidFill>
                  <a:srgbClr val="231F20"/>
                </a:solidFill>
                <a:effectLst/>
                <a:latin typeface="KTJ"/>
              </a:rPr>
              <a:t>设计出能够针对差异小的序列使之处理</a:t>
            </a:r>
            <a:endParaRPr lang="zh-CN" altLang="en-US" sz="2400" dirty="0"/>
          </a:p>
          <a:p>
            <a:r>
              <a:rPr lang="zh-CN" altLang="en-US" sz="1800" dirty="0">
                <a:solidFill>
                  <a:srgbClr val="231F20"/>
                </a:solidFill>
                <a:effectLst/>
                <a:latin typeface="KTJ"/>
              </a:rPr>
              <a:t>差异较大的值</a:t>
            </a:r>
            <a:r>
              <a:rPr lang="zh-CN" altLang="en-US" sz="1800" dirty="0">
                <a:solidFill>
                  <a:srgbClr val="231F20"/>
                </a:solidFill>
                <a:effectLst/>
                <a:latin typeface="ZMMI68-194"/>
              </a:rPr>
              <a:t>。</a:t>
            </a:r>
            <a:r>
              <a:rPr lang="zh-CN" altLang="en-US" sz="1800" dirty="0">
                <a:solidFill>
                  <a:srgbClr val="231F20"/>
                </a:solidFill>
                <a:effectLst/>
                <a:latin typeface="KTJ"/>
              </a:rPr>
              <a:t>下面介绍一种混沌序列比特重排技术</a:t>
            </a:r>
            <a:r>
              <a:rPr lang="zh-CN" altLang="en-US" sz="1800" dirty="0">
                <a:solidFill>
                  <a:srgbClr val="231F20"/>
                </a:solidFill>
                <a:effectLst/>
                <a:latin typeface="ZMMI68-194"/>
              </a:rPr>
              <a:t>，</a:t>
            </a:r>
            <a:r>
              <a:rPr lang="zh-CN" altLang="en-US" sz="1800" dirty="0">
                <a:solidFill>
                  <a:srgbClr val="231F20"/>
                </a:solidFill>
                <a:effectLst/>
                <a:latin typeface="KTJ"/>
              </a:rPr>
              <a:t>从而避免以上问题</a:t>
            </a:r>
            <a:r>
              <a:rPr lang="zh-CN" altLang="en-US" sz="1800" dirty="0">
                <a:solidFill>
                  <a:srgbClr val="231F20"/>
                </a:solidFill>
                <a:effectLst/>
                <a:latin typeface="ZMMI68-194"/>
              </a:rPr>
              <a:t>，</a:t>
            </a:r>
            <a:r>
              <a:rPr lang="zh-CN" altLang="en-US" sz="1800" dirty="0">
                <a:solidFill>
                  <a:srgbClr val="231F20"/>
                </a:solidFill>
                <a:effectLst/>
                <a:latin typeface="KTJ"/>
              </a:rPr>
              <a:t>使之具有更加出色的伪随机性</a:t>
            </a:r>
            <a:r>
              <a:rPr lang="zh-CN" altLang="en-US" sz="1800" dirty="0">
                <a:solidFill>
                  <a:srgbClr val="231F20"/>
                </a:solidFill>
                <a:effectLst/>
                <a:latin typeface="ZMMI68-194"/>
              </a:rPr>
              <a:t>，</a:t>
            </a:r>
            <a:r>
              <a:rPr lang="zh-CN" altLang="en-US" sz="1800" dirty="0">
                <a:solidFill>
                  <a:srgbClr val="231F20"/>
                </a:solidFill>
                <a:effectLst/>
                <a:latin typeface="KTJ"/>
              </a:rPr>
              <a:t>更符合使用要求</a:t>
            </a:r>
            <a:r>
              <a:rPr lang="zh-CN" altLang="en-US" sz="1800" dirty="0">
                <a:solidFill>
                  <a:srgbClr val="231F20"/>
                </a:solidFill>
                <a:effectLst/>
                <a:latin typeface="ZMMI68-194"/>
              </a:rPr>
              <a:t>。</a:t>
            </a:r>
            <a:endParaRPr lang="zh-CN" altLang="en-US" dirty="0"/>
          </a:p>
        </p:txBody>
      </p:sp>
      <p:pic>
        <p:nvPicPr>
          <p:cNvPr id="4" name="图片 3">
            <a:extLst>
              <a:ext uri="{FF2B5EF4-FFF2-40B4-BE49-F238E27FC236}">
                <a16:creationId xmlns:a16="http://schemas.microsoft.com/office/drawing/2014/main" id="{0B904E35-3D91-16E4-76AD-159C6FA37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16" y="2802411"/>
            <a:ext cx="4023709" cy="1950889"/>
          </a:xfrm>
          <a:prstGeom prst="rect">
            <a:avLst/>
          </a:prstGeom>
        </p:spPr>
      </p:pic>
    </p:spTree>
    <p:extLst>
      <p:ext uri="{BB962C8B-B14F-4D97-AF65-F5344CB8AC3E}">
        <p14:creationId xmlns:p14="http://schemas.microsoft.com/office/powerpoint/2010/main" val="15965198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混沌序列比特重排</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F6F5714-49F3-3517-DC28-1EE10682BFD9}"/>
              </a:ext>
            </a:extLst>
          </p:cNvPr>
          <p:cNvSpPr txBox="1"/>
          <p:nvPr/>
        </p:nvSpPr>
        <p:spPr>
          <a:xfrm>
            <a:off x="709386" y="745588"/>
            <a:ext cx="7308167" cy="3388172"/>
          </a:xfrm>
          <a:prstGeom prst="rect">
            <a:avLst/>
          </a:prstGeom>
          <a:noFill/>
        </p:spPr>
        <p:txBody>
          <a:bodyPr wrap="square" rtlCol="0">
            <a:spAutoFit/>
          </a:bodyPr>
          <a:lstStyle/>
          <a:p>
            <a:pPr>
              <a:lnSpc>
                <a:spcPct val="120000"/>
              </a:lnSpc>
            </a:pPr>
            <a:r>
              <a:rPr lang="en-US" altLang="zh-CN" sz="1800" dirty="0">
                <a:solidFill>
                  <a:srgbClr val="231F20"/>
                </a:solidFill>
                <a:effectLst/>
                <a:latin typeface="ZMMI68-192"/>
              </a:rPr>
              <a:t>1</a:t>
            </a:r>
            <a:r>
              <a:rPr lang="zh-CN" altLang="en-US" sz="1800" dirty="0">
                <a:solidFill>
                  <a:srgbClr val="231F20"/>
                </a:solidFill>
                <a:effectLst/>
                <a:latin typeface="ZMMI68-194"/>
              </a:rPr>
              <a:t>）</a:t>
            </a:r>
            <a:r>
              <a:rPr lang="zh-CN" altLang="en-US" sz="1800" dirty="0">
                <a:solidFill>
                  <a:srgbClr val="231F20"/>
                </a:solidFill>
                <a:effectLst/>
                <a:latin typeface="KTJ"/>
              </a:rPr>
              <a:t>由设置好的密钥产生的初值带入使用到的混沌方程中</a:t>
            </a:r>
            <a:r>
              <a:rPr lang="zh-CN" altLang="en-US" sz="1800" dirty="0">
                <a:solidFill>
                  <a:srgbClr val="231F20"/>
                </a:solidFill>
                <a:effectLst/>
                <a:latin typeface="ZMMI68-194"/>
              </a:rPr>
              <a:t>，</a:t>
            </a:r>
            <a:r>
              <a:rPr lang="zh-CN" altLang="en-US" sz="1800" dirty="0">
                <a:solidFill>
                  <a:srgbClr val="231F20"/>
                </a:solidFill>
                <a:effectLst/>
                <a:latin typeface="KTJ"/>
              </a:rPr>
              <a:t>迭代后得到一个混沌序列值</a:t>
            </a:r>
            <a:r>
              <a:rPr lang="en-US" altLang="zh-CN" sz="1800" dirty="0">
                <a:solidFill>
                  <a:srgbClr val="231F20"/>
                </a:solidFill>
                <a:effectLst/>
                <a:latin typeface="ZMMI68-196"/>
              </a:rPr>
              <a:t>a</a:t>
            </a:r>
            <a:r>
              <a:rPr lang="zh-CN" altLang="en-US" sz="1800" dirty="0">
                <a:solidFill>
                  <a:srgbClr val="231F20"/>
                </a:solidFill>
                <a:effectLst/>
                <a:latin typeface="ZMMI68-194"/>
              </a:rPr>
              <a:t>。</a:t>
            </a:r>
            <a:r>
              <a:rPr lang="zh-CN" altLang="en-US" sz="1800" dirty="0">
                <a:solidFill>
                  <a:srgbClr val="231F20"/>
                </a:solidFill>
                <a:effectLst/>
                <a:latin typeface="KTJ"/>
              </a:rPr>
              <a:t>根据自己设计要求</a:t>
            </a:r>
            <a:r>
              <a:rPr lang="zh-CN" altLang="en-US" sz="1800" dirty="0">
                <a:solidFill>
                  <a:srgbClr val="231F20"/>
                </a:solidFill>
                <a:effectLst/>
                <a:latin typeface="ZMMI68-194"/>
              </a:rPr>
              <a:t>，</a:t>
            </a:r>
            <a:r>
              <a:rPr lang="zh-CN" altLang="en-US" sz="1800" dirty="0">
                <a:solidFill>
                  <a:srgbClr val="231F20"/>
                </a:solidFill>
                <a:effectLst/>
                <a:latin typeface="KTJ"/>
              </a:rPr>
              <a:t>将这个数</a:t>
            </a:r>
            <a:r>
              <a:rPr lang="en-US" altLang="zh-CN" sz="1800" dirty="0">
                <a:solidFill>
                  <a:srgbClr val="231F20"/>
                </a:solidFill>
                <a:effectLst/>
                <a:latin typeface="ZMMI68-196"/>
              </a:rPr>
              <a:t>a</a:t>
            </a:r>
            <a:r>
              <a:rPr lang="zh-CN" altLang="en-US" sz="1800" dirty="0">
                <a:solidFill>
                  <a:srgbClr val="231F20"/>
                </a:solidFill>
                <a:effectLst/>
                <a:latin typeface="KTJ"/>
              </a:rPr>
              <a:t>化为</a:t>
            </a:r>
            <a:r>
              <a:rPr lang="en-US" altLang="zh-CN" sz="1800" dirty="0">
                <a:solidFill>
                  <a:srgbClr val="231F20"/>
                </a:solidFill>
                <a:effectLst/>
                <a:latin typeface="ZMMI68-196"/>
              </a:rPr>
              <a:t>L</a:t>
            </a:r>
            <a:r>
              <a:rPr lang="zh-CN" altLang="en-US" sz="1800" dirty="0">
                <a:solidFill>
                  <a:srgbClr val="231F20"/>
                </a:solidFill>
                <a:effectLst/>
                <a:latin typeface="KTJ"/>
              </a:rPr>
              <a:t>位的二进制形式</a:t>
            </a:r>
            <a:r>
              <a:rPr lang="zh-CN" altLang="en-US" sz="1800" dirty="0">
                <a:solidFill>
                  <a:srgbClr val="231F20"/>
                </a:solidFill>
                <a:effectLst/>
                <a:latin typeface="ZMMI68-194"/>
              </a:rPr>
              <a:t>。</a:t>
            </a:r>
            <a:r>
              <a:rPr lang="zh-CN" altLang="en-US" sz="1800" dirty="0">
                <a:solidFill>
                  <a:srgbClr val="231F20"/>
                </a:solidFill>
                <a:effectLst/>
                <a:latin typeface="KTJ"/>
              </a:rPr>
              <a:t>例如</a:t>
            </a:r>
            <a:r>
              <a:rPr lang="zh-CN" altLang="en-US" sz="1800" dirty="0">
                <a:solidFill>
                  <a:srgbClr val="231F20"/>
                </a:solidFill>
                <a:effectLst/>
                <a:latin typeface="ZMMI68-194"/>
              </a:rPr>
              <a:t>，</a:t>
            </a:r>
            <a:r>
              <a:rPr lang="zh-CN" altLang="en-US" sz="1800" dirty="0">
                <a:solidFill>
                  <a:srgbClr val="231F20"/>
                </a:solidFill>
                <a:effectLst/>
                <a:latin typeface="KTJ"/>
              </a:rPr>
              <a:t>当一个序列值</a:t>
            </a:r>
            <a:r>
              <a:rPr lang="en-US" altLang="zh-CN" sz="1800" dirty="0">
                <a:solidFill>
                  <a:srgbClr val="231F20"/>
                </a:solidFill>
                <a:effectLst/>
                <a:latin typeface="ZMMI68-196"/>
              </a:rPr>
              <a:t>a</a:t>
            </a:r>
            <a:r>
              <a:rPr lang="en-US" altLang="zh-CN" sz="1800" dirty="0">
                <a:solidFill>
                  <a:srgbClr val="231F20"/>
                </a:solidFill>
                <a:effectLst/>
                <a:latin typeface="ZMMI68-192"/>
              </a:rPr>
              <a:t>=0.63</a:t>
            </a:r>
            <a:r>
              <a:rPr lang="zh-CN" altLang="en-US" sz="1800" dirty="0">
                <a:solidFill>
                  <a:srgbClr val="231F20"/>
                </a:solidFill>
                <a:effectLst/>
                <a:latin typeface="ZMMI68-194"/>
              </a:rPr>
              <a:t>，</a:t>
            </a:r>
            <a:r>
              <a:rPr lang="zh-CN" altLang="en-US" sz="1800" dirty="0">
                <a:solidFill>
                  <a:srgbClr val="231F20"/>
                </a:solidFill>
                <a:effectLst/>
                <a:latin typeface="KTJ"/>
              </a:rPr>
              <a:t>把</a:t>
            </a:r>
            <a:r>
              <a:rPr lang="en-US" altLang="zh-CN" sz="1800" dirty="0">
                <a:solidFill>
                  <a:srgbClr val="231F20"/>
                </a:solidFill>
                <a:effectLst/>
                <a:latin typeface="ZMMI68-192"/>
              </a:rPr>
              <a:t>0.63</a:t>
            </a:r>
            <a:r>
              <a:rPr lang="zh-CN" altLang="en-US" sz="1800" dirty="0">
                <a:solidFill>
                  <a:srgbClr val="231F20"/>
                </a:solidFill>
                <a:effectLst/>
                <a:latin typeface="KTJ"/>
              </a:rPr>
              <a:t>写成</a:t>
            </a:r>
            <a:r>
              <a:rPr lang="en-US" altLang="zh-CN" sz="1800" dirty="0">
                <a:solidFill>
                  <a:srgbClr val="231F20"/>
                </a:solidFill>
                <a:effectLst/>
                <a:latin typeface="ZMMI68-196"/>
              </a:rPr>
              <a:t>L</a:t>
            </a:r>
            <a:r>
              <a:rPr lang="zh-CN" altLang="en-US" sz="1800" dirty="0">
                <a:solidFill>
                  <a:srgbClr val="231F20"/>
                </a:solidFill>
                <a:effectLst/>
                <a:latin typeface="KTJ"/>
              </a:rPr>
              <a:t>位的二进制形式</a:t>
            </a:r>
            <a:r>
              <a:rPr lang="zh-CN" altLang="en-US" sz="1800" dirty="0">
                <a:solidFill>
                  <a:srgbClr val="231F20"/>
                </a:solidFill>
                <a:effectLst/>
                <a:latin typeface="ZMMI68-194"/>
              </a:rPr>
              <a:t>，</a:t>
            </a:r>
            <a:r>
              <a:rPr lang="zh-CN" altLang="en-US" sz="1800" dirty="0">
                <a:solidFill>
                  <a:srgbClr val="231F20"/>
                </a:solidFill>
                <a:effectLst/>
                <a:latin typeface="KTJ"/>
              </a:rPr>
              <a:t>其中</a:t>
            </a:r>
            <a:r>
              <a:rPr lang="en-US" altLang="zh-CN" sz="1800" dirty="0">
                <a:solidFill>
                  <a:srgbClr val="231F20"/>
                </a:solidFill>
                <a:effectLst/>
                <a:latin typeface="ZMMI68-196"/>
              </a:rPr>
              <a:t>L</a:t>
            </a:r>
            <a:r>
              <a:rPr lang="zh-CN" altLang="en-US" sz="1800" dirty="0">
                <a:solidFill>
                  <a:srgbClr val="231F20"/>
                </a:solidFill>
                <a:effectLst/>
                <a:latin typeface="KTJ"/>
              </a:rPr>
              <a:t>可以取任意的正整数</a:t>
            </a:r>
            <a:r>
              <a:rPr lang="zh-CN" altLang="en-US" sz="1800" dirty="0">
                <a:solidFill>
                  <a:srgbClr val="231F20"/>
                </a:solidFill>
                <a:effectLst/>
                <a:latin typeface="ZMMI68-194"/>
              </a:rPr>
              <a:t>，</a:t>
            </a:r>
            <a:r>
              <a:rPr lang="zh-CN" altLang="en-US" sz="1800" dirty="0">
                <a:solidFill>
                  <a:srgbClr val="231F20"/>
                </a:solidFill>
                <a:effectLst/>
                <a:latin typeface="KTJ"/>
              </a:rPr>
              <a:t>这里假设</a:t>
            </a:r>
            <a:r>
              <a:rPr lang="en-US" altLang="zh-CN" sz="1800" dirty="0">
                <a:solidFill>
                  <a:srgbClr val="231F20"/>
                </a:solidFill>
                <a:effectLst/>
                <a:latin typeface="ZMMI68-196"/>
              </a:rPr>
              <a:t>L</a:t>
            </a:r>
            <a:r>
              <a:rPr lang="en-US" altLang="zh-CN" sz="1800" dirty="0">
                <a:solidFill>
                  <a:srgbClr val="231F20"/>
                </a:solidFill>
                <a:effectLst/>
                <a:latin typeface="ZMMI68-192"/>
              </a:rPr>
              <a:t>=12</a:t>
            </a:r>
            <a:r>
              <a:rPr lang="zh-CN" altLang="en-US" sz="1800" dirty="0">
                <a:solidFill>
                  <a:srgbClr val="231F20"/>
                </a:solidFill>
                <a:effectLst/>
                <a:latin typeface="ZMMI68-194"/>
              </a:rPr>
              <a:t>，</a:t>
            </a:r>
            <a:r>
              <a:rPr lang="zh-CN" altLang="en-US" sz="1800" dirty="0">
                <a:solidFill>
                  <a:srgbClr val="231F20"/>
                </a:solidFill>
                <a:effectLst/>
                <a:latin typeface="KTJ"/>
              </a:rPr>
              <a:t>那么</a:t>
            </a:r>
            <a:r>
              <a:rPr lang="en-US" altLang="zh-CN" sz="1800" dirty="0">
                <a:solidFill>
                  <a:srgbClr val="231F20"/>
                </a:solidFill>
                <a:effectLst/>
                <a:latin typeface="ZMMI68-192"/>
              </a:rPr>
              <a:t>0.63</a:t>
            </a:r>
            <a:r>
              <a:rPr lang="zh-CN" altLang="en-US" sz="1800" dirty="0">
                <a:solidFill>
                  <a:srgbClr val="231F20"/>
                </a:solidFill>
                <a:effectLst/>
                <a:latin typeface="ZMMI68-197"/>
              </a:rPr>
              <a:t>→</a:t>
            </a:r>
            <a:r>
              <a:rPr lang="en-US" altLang="zh-CN" sz="1800" dirty="0">
                <a:solidFill>
                  <a:srgbClr val="231F20"/>
                </a:solidFill>
                <a:effectLst/>
                <a:latin typeface="ZMMI68-192"/>
              </a:rPr>
              <a:t>0.101000010100</a:t>
            </a:r>
            <a:r>
              <a:rPr lang="zh-CN" altLang="en-US" sz="1800" dirty="0">
                <a:solidFill>
                  <a:srgbClr val="231F20"/>
                </a:solidFill>
                <a:effectLst/>
                <a:latin typeface="ZMMI68-194"/>
              </a:rPr>
              <a:t>。</a:t>
            </a:r>
            <a:endParaRPr lang="zh-CN" altLang="en-US" sz="2400" dirty="0"/>
          </a:p>
          <a:p>
            <a:pPr>
              <a:lnSpc>
                <a:spcPct val="120000"/>
              </a:lnSpc>
            </a:pPr>
            <a:r>
              <a:rPr lang="en-US" altLang="zh-CN" sz="1800" dirty="0">
                <a:solidFill>
                  <a:srgbClr val="231F20"/>
                </a:solidFill>
                <a:effectLst/>
                <a:latin typeface="ZMMI68-192"/>
              </a:rPr>
              <a:t>2</a:t>
            </a:r>
            <a:r>
              <a:rPr lang="zh-CN" altLang="en-US" sz="1800" dirty="0">
                <a:solidFill>
                  <a:srgbClr val="231F20"/>
                </a:solidFill>
                <a:effectLst/>
                <a:latin typeface="ZMMI68-194"/>
              </a:rPr>
              <a:t>）</a:t>
            </a:r>
            <a:r>
              <a:rPr lang="zh-CN" altLang="en-US" sz="1800" dirty="0">
                <a:solidFill>
                  <a:srgbClr val="231F20"/>
                </a:solidFill>
                <a:effectLst/>
                <a:latin typeface="KTJ"/>
              </a:rPr>
              <a:t>我们将小数部分二进制化</a:t>
            </a:r>
            <a:r>
              <a:rPr lang="zh-CN" altLang="en-US" sz="1800" dirty="0">
                <a:solidFill>
                  <a:srgbClr val="231F20"/>
                </a:solidFill>
                <a:effectLst/>
                <a:latin typeface="ZMMI68-194"/>
              </a:rPr>
              <a:t>，</a:t>
            </a:r>
            <a:r>
              <a:rPr lang="zh-CN" altLang="en-US" sz="1800" dirty="0">
                <a:solidFill>
                  <a:srgbClr val="231F20"/>
                </a:solidFill>
                <a:effectLst/>
                <a:latin typeface="KTJ"/>
              </a:rPr>
              <a:t>按照规则重新排序</a:t>
            </a:r>
            <a:r>
              <a:rPr lang="zh-CN" altLang="en-US" sz="1800" dirty="0">
                <a:solidFill>
                  <a:srgbClr val="231F20"/>
                </a:solidFill>
                <a:effectLst/>
                <a:latin typeface="ZMMI68-194"/>
              </a:rPr>
              <a:t>，</a:t>
            </a:r>
            <a:r>
              <a:rPr lang="zh-CN" altLang="en-US" sz="1800" dirty="0">
                <a:solidFill>
                  <a:srgbClr val="231F20"/>
                </a:solidFill>
                <a:effectLst/>
                <a:latin typeface="KTJ"/>
              </a:rPr>
              <a:t>将奇数位比特值倒序排在前半部分</a:t>
            </a:r>
            <a:r>
              <a:rPr lang="zh-CN" altLang="en-US" sz="1800" dirty="0">
                <a:solidFill>
                  <a:srgbClr val="231F20"/>
                </a:solidFill>
                <a:effectLst/>
                <a:latin typeface="ZMMI68-194"/>
              </a:rPr>
              <a:t>，</a:t>
            </a:r>
            <a:r>
              <a:rPr lang="zh-CN" altLang="en-US" sz="1800" dirty="0">
                <a:solidFill>
                  <a:srgbClr val="231F20"/>
                </a:solidFill>
                <a:effectLst/>
                <a:latin typeface="KTJ"/>
              </a:rPr>
              <a:t>将偶数位比特值倒序排在后半部分</a:t>
            </a:r>
            <a:r>
              <a:rPr lang="zh-CN" altLang="en-US" sz="1800" dirty="0">
                <a:solidFill>
                  <a:srgbClr val="231F20"/>
                </a:solidFill>
                <a:effectLst/>
                <a:latin typeface="ZMMI68-194"/>
              </a:rPr>
              <a:t>，</a:t>
            </a:r>
            <a:r>
              <a:rPr lang="zh-CN" altLang="en-US" sz="1800" dirty="0">
                <a:solidFill>
                  <a:srgbClr val="231F20"/>
                </a:solidFill>
                <a:effectLst/>
                <a:latin typeface="KTJ"/>
              </a:rPr>
              <a:t>得到一个新的数</a:t>
            </a:r>
            <a:r>
              <a:rPr lang="zh-CN" altLang="en-US" sz="1800" dirty="0">
                <a:solidFill>
                  <a:srgbClr val="231F20"/>
                </a:solidFill>
                <a:effectLst/>
                <a:latin typeface="ZMMI68-194"/>
              </a:rPr>
              <a:t>，</a:t>
            </a:r>
            <a:r>
              <a:rPr lang="zh-CN" altLang="en-US" sz="1800" dirty="0">
                <a:solidFill>
                  <a:srgbClr val="231F20"/>
                </a:solidFill>
                <a:effectLst/>
                <a:latin typeface="KTJ"/>
              </a:rPr>
              <a:t>示意图如图</a:t>
            </a:r>
            <a:r>
              <a:rPr lang="en-US" altLang="zh-CN" sz="1800" dirty="0">
                <a:solidFill>
                  <a:srgbClr val="231F20"/>
                </a:solidFill>
                <a:effectLst/>
                <a:latin typeface="ZMMI68-192"/>
              </a:rPr>
              <a:t>5</a:t>
            </a:r>
            <a:r>
              <a:rPr lang="zh-CN" altLang="en-US" sz="1800" dirty="0">
                <a:solidFill>
                  <a:srgbClr val="231F20"/>
                </a:solidFill>
                <a:effectLst/>
                <a:latin typeface="KTJ"/>
              </a:rPr>
              <a:t>所示</a:t>
            </a:r>
            <a:r>
              <a:rPr lang="zh-CN" altLang="en-US" sz="1800" dirty="0">
                <a:solidFill>
                  <a:srgbClr val="231F20"/>
                </a:solidFill>
                <a:effectLst/>
                <a:latin typeface="ZMMI68-194"/>
              </a:rPr>
              <a:t>。</a:t>
            </a:r>
            <a:endParaRPr lang="en-US" altLang="zh-CN" sz="1800" dirty="0">
              <a:solidFill>
                <a:srgbClr val="231F20"/>
              </a:solidFill>
              <a:effectLst/>
              <a:latin typeface="ZMMI68-194"/>
            </a:endParaRPr>
          </a:p>
          <a:p>
            <a:pPr>
              <a:lnSpc>
                <a:spcPct val="120000"/>
              </a:lnSpc>
            </a:pPr>
            <a:r>
              <a:rPr lang="en-US" altLang="zh-CN" sz="1800" dirty="0">
                <a:solidFill>
                  <a:srgbClr val="231F20"/>
                </a:solidFill>
                <a:effectLst/>
                <a:latin typeface="ZMMI68-192"/>
              </a:rPr>
              <a:t>3</a:t>
            </a:r>
            <a:r>
              <a:rPr lang="zh-CN" altLang="en-US" sz="1800" dirty="0">
                <a:solidFill>
                  <a:srgbClr val="231F20"/>
                </a:solidFill>
                <a:effectLst/>
                <a:latin typeface="ZMMI68-194"/>
              </a:rPr>
              <a:t>）</a:t>
            </a:r>
            <a:r>
              <a:rPr lang="zh-CN" altLang="en-US" sz="1800" dirty="0">
                <a:solidFill>
                  <a:srgbClr val="231F20"/>
                </a:solidFill>
                <a:effectLst/>
                <a:latin typeface="KTJ"/>
              </a:rPr>
              <a:t>最后将得到小数部的二进制数转化为常用的十进制数</a:t>
            </a:r>
            <a:r>
              <a:rPr lang="zh-CN" altLang="en-US" sz="1800" dirty="0">
                <a:solidFill>
                  <a:srgbClr val="231F20"/>
                </a:solidFill>
                <a:effectLst/>
                <a:latin typeface="ZMMI68-194"/>
              </a:rPr>
              <a:t>，</a:t>
            </a:r>
            <a:r>
              <a:rPr lang="zh-CN" altLang="en-US" sz="1800" dirty="0">
                <a:solidFill>
                  <a:srgbClr val="231F20"/>
                </a:solidFill>
                <a:effectLst/>
                <a:latin typeface="KTJ"/>
              </a:rPr>
              <a:t>以此值作为新的初始值代入公式</a:t>
            </a:r>
            <a:r>
              <a:rPr lang="zh-CN" altLang="en-US" sz="1800" dirty="0">
                <a:solidFill>
                  <a:srgbClr val="231F20"/>
                </a:solidFill>
                <a:effectLst/>
                <a:latin typeface="ZMMI68-194"/>
              </a:rPr>
              <a:t>，</a:t>
            </a:r>
            <a:r>
              <a:rPr lang="zh-CN" altLang="en-US" sz="1800" dirty="0">
                <a:solidFill>
                  <a:srgbClr val="231F20"/>
                </a:solidFill>
                <a:effectLst/>
                <a:latin typeface="KTJ"/>
              </a:rPr>
              <a:t>得到一个新的带排序的值</a:t>
            </a:r>
            <a:r>
              <a:rPr lang="zh-CN" altLang="en-US" sz="1800" dirty="0">
                <a:solidFill>
                  <a:srgbClr val="231F20"/>
                </a:solidFill>
                <a:effectLst/>
                <a:latin typeface="ZMMI68-194"/>
              </a:rPr>
              <a:t>。</a:t>
            </a:r>
            <a:r>
              <a:rPr lang="zh-CN" altLang="en-US" sz="1800" dirty="0">
                <a:solidFill>
                  <a:srgbClr val="231F20"/>
                </a:solidFill>
                <a:effectLst/>
                <a:latin typeface="KTJ"/>
              </a:rPr>
              <a:t>如此重复步骤</a:t>
            </a:r>
            <a:r>
              <a:rPr lang="zh-CN" altLang="en-US" sz="1800" dirty="0">
                <a:solidFill>
                  <a:srgbClr val="231F20"/>
                </a:solidFill>
                <a:effectLst/>
                <a:latin typeface="ZMMI68-194"/>
              </a:rPr>
              <a:t>，</a:t>
            </a:r>
            <a:r>
              <a:rPr lang="zh-CN" altLang="en-US" sz="1800" dirty="0">
                <a:solidFill>
                  <a:srgbClr val="231F20"/>
                </a:solidFill>
                <a:effectLst/>
                <a:latin typeface="KTJ"/>
              </a:rPr>
              <a:t>即可得到重排后混沌序列</a:t>
            </a:r>
            <a:r>
              <a:rPr lang="zh-CN" altLang="en-US" sz="1800" dirty="0">
                <a:solidFill>
                  <a:srgbClr val="231F20"/>
                </a:solidFill>
                <a:effectLst/>
                <a:latin typeface="ZMMI68-194"/>
              </a:rPr>
              <a:t>。</a:t>
            </a:r>
            <a:endParaRPr lang="zh-CN" altLang="en-US" dirty="0"/>
          </a:p>
        </p:txBody>
      </p:sp>
    </p:spTree>
    <p:extLst>
      <p:ext uri="{BB962C8B-B14F-4D97-AF65-F5344CB8AC3E}">
        <p14:creationId xmlns:p14="http://schemas.microsoft.com/office/powerpoint/2010/main" val="19725914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算法描述</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150" y="908685"/>
            <a:ext cx="2393950"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混沌系统的图像加密</a:t>
            </a:r>
          </a:p>
        </p:txBody>
      </p:sp>
      <p:grpSp>
        <p:nvGrpSpPr>
          <p:cNvPr id="2" name="组合 1"/>
          <p:cNvGrpSpPr/>
          <p:nvPr/>
        </p:nvGrpSpPr>
        <p:grpSpPr>
          <a:xfrm>
            <a:off x="5135755" y="888709"/>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目录</a:t>
            </a: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150" y="1626235"/>
            <a:ext cx="2393950" cy="390555"/>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理论解释</a:t>
            </a:r>
          </a:p>
        </p:txBody>
      </p:sp>
      <p:grpSp>
        <p:nvGrpSpPr>
          <p:cNvPr id="80" name="组合 79"/>
          <p:cNvGrpSpPr/>
          <p:nvPr/>
        </p:nvGrpSpPr>
        <p:grpSpPr>
          <a:xfrm>
            <a:off x="5135755" y="1606253"/>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sp>
        <p:nvSpPr>
          <p:cNvPr id="83" name="文本框 10"/>
          <p:cNvSpPr txBox="1"/>
          <p:nvPr/>
        </p:nvSpPr>
        <p:spPr>
          <a:xfrm>
            <a:off x="5645150" y="2343785"/>
            <a:ext cx="2394585" cy="390555"/>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算法描述</a:t>
            </a:r>
          </a:p>
        </p:txBody>
      </p:sp>
      <p:grpSp>
        <p:nvGrpSpPr>
          <p:cNvPr id="84" name="组合 83"/>
          <p:cNvGrpSpPr/>
          <p:nvPr/>
        </p:nvGrpSpPr>
        <p:grpSpPr>
          <a:xfrm>
            <a:off x="5135755" y="2323797"/>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sp>
        <p:nvSpPr>
          <p:cNvPr id="87" name="文本框 10"/>
          <p:cNvSpPr txBox="1"/>
          <p:nvPr/>
        </p:nvSpPr>
        <p:spPr>
          <a:xfrm>
            <a:off x="5645150" y="3061335"/>
            <a:ext cx="2394585" cy="390555"/>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算法复现</a:t>
            </a:r>
          </a:p>
        </p:txBody>
      </p:sp>
      <p:grpSp>
        <p:nvGrpSpPr>
          <p:cNvPr id="88" name="组合 87"/>
          <p:cNvGrpSpPr/>
          <p:nvPr/>
        </p:nvGrpSpPr>
        <p:grpSpPr>
          <a:xfrm>
            <a:off x="5135755" y="3041341"/>
            <a:ext cx="478533" cy="39357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0"/>
          <p:cNvSpPr txBox="1"/>
          <p:nvPr/>
        </p:nvSpPr>
        <p:spPr>
          <a:xfrm>
            <a:off x="5645150" y="3778885"/>
            <a:ext cx="2394585" cy="390579"/>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算法优缺点分析与改进</a:t>
            </a:r>
          </a:p>
        </p:txBody>
      </p:sp>
      <p:grpSp>
        <p:nvGrpSpPr>
          <p:cNvPr id="6" name="组合 5"/>
          <p:cNvGrpSpPr/>
          <p:nvPr/>
        </p:nvGrpSpPr>
        <p:grpSpPr>
          <a:xfrm>
            <a:off x="5135755" y="3758891"/>
            <a:ext cx="478533" cy="393570"/>
            <a:chOff x="5640108" y="966369"/>
            <a:chExt cx="476097" cy="391567"/>
          </a:xfrm>
        </p:grpSpPr>
        <p:sp>
          <p:nvSpPr>
            <p:cNvPr id="7" name="椭圆 6"/>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文本框 17"/>
            <p:cNvSpPr txBox="1"/>
            <p:nvPr/>
          </p:nvSpPr>
          <p:spPr>
            <a:xfrm>
              <a:off x="5640108" y="975817"/>
              <a:ext cx="476097" cy="366426"/>
            </a:xfrm>
            <a:prstGeom prst="rect">
              <a:avLst/>
            </a:prstGeom>
            <a:noFill/>
          </p:spPr>
          <p:txBody>
            <a:bodyPr wrap="square" rtlCol="0">
              <a:spAutoFit/>
            </a:bodyPr>
            <a:lstStyle/>
            <a:p>
              <a:pPr algn="ctr">
                <a:defRPr/>
              </a:pPr>
              <a:r>
                <a:rPr lang="en-US" altLang="zh-CN" sz="1800" dirty="0">
                  <a:solidFill>
                    <a:schemeClr val="bg1"/>
                  </a:solidFill>
                  <a:cs typeface="+mn-ea"/>
                  <a:sym typeface="+mn-lt"/>
                </a:rPr>
                <a:t>05</a:t>
              </a: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1500"/>
                            </p:stCondLst>
                            <p:childTnLst>
                              <p:par>
                                <p:cTn id="20" presetID="53" presetClass="entr" presetSubtype="52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anim calcmode="lin" valueType="num">
                                      <p:cBhvr>
                                        <p:cTn id="25" dur="500" fill="hold"/>
                                        <p:tgtEl>
                                          <p:spTgt spid="2"/>
                                        </p:tgtEl>
                                        <p:attrNameLst>
                                          <p:attrName>ppt_x</p:attrName>
                                        </p:attrNameLst>
                                      </p:cBhvr>
                                      <p:tavLst>
                                        <p:tav tm="0">
                                          <p:val>
                                            <p:fltVal val="0.5"/>
                                          </p:val>
                                        </p:tav>
                                        <p:tav tm="100000">
                                          <p:val>
                                            <p:strVal val="#ppt_x"/>
                                          </p:val>
                                        </p:tav>
                                      </p:tavLst>
                                    </p:anim>
                                    <p:anim calcmode="lin" valueType="num">
                                      <p:cBhvr>
                                        <p:cTn id="26" dur="500" fill="hold"/>
                                        <p:tgtEl>
                                          <p:spTgt spid="2"/>
                                        </p:tgtEl>
                                        <p:attrNameLst>
                                          <p:attrName>ppt_y</p:attrName>
                                        </p:attrNameLst>
                                      </p:cBhvr>
                                      <p:tavLst>
                                        <p:tav tm="0">
                                          <p:val>
                                            <p:fltVal val="0.5"/>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52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fltVal val="0.5"/>
                                          </p:val>
                                        </p:tav>
                                        <p:tav tm="100000">
                                          <p:val>
                                            <p:strVal val="#ppt_x"/>
                                          </p:val>
                                        </p:tav>
                                      </p:tavLst>
                                    </p:anim>
                                    <p:anim calcmode="lin" valueType="num">
                                      <p:cBhvr>
                                        <p:cTn id="39" dur="500" fill="hold"/>
                                        <p:tgtEl>
                                          <p:spTgt spid="80"/>
                                        </p:tgtEl>
                                        <p:attrNameLst>
                                          <p:attrName>ppt_y</p:attrName>
                                        </p:attrNameLst>
                                      </p:cBhvr>
                                      <p:tavLst>
                                        <p:tav tm="0">
                                          <p:val>
                                            <p:fltVal val="0.5"/>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528"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p:cTn id="48" dur="500" fill="hold"/>
                                        <p:tgtEl>
                                          <p:spTgt spid="84"/>
                                        </p:tgtEl>
                                        <p:attrNameLst>
                                          <p:attrName>ppt_w</p:attrName>
                                        </p:attrNameLst>
                                      </p:cBhvr>
                                      <p:tavLst>
                                        <p:tav tm="0">
                                          <p:val>
                                            <p:fltVal val="0"/>
                                          </p:val>
                                        </p:tav>
                                        <p:tav tm="100000">
                                          <p:val>
                                            <p:strVal val="#ppt_w"/>
                                          </p:val>
                                        </p:tav>
                                      </p:tavLst>
                                    </p:anim>
                                    <p:anim calcmode="lin" valueType="num">
                                      <p:cBhvr>
                                        <p:cTn id="49" dur="500" fill="hold"/>
                                        <p:tgtEl>
                                          <p:spTgt spid="84"/>
                                        </p:tgtEl>
                                        <p:attrNameLst>
                                          <p:attrName>ppt_h</p:attrName>
                                        </p:attrNameLst>
                                      </p:cBhvr>
                                      <p:tavLst>
                                        <p:tav tm="0">
                                          <p:val>
                                            <p:fltVal val="0"/>
                                          </p:val>
                                        </p:tav>
                                        <p:tav tm="100000">
                                          <p:val>
                                            <p:strVal val="#ppt_h"/>
                                          </p:val>
                                        </p:tav>
                                      </p:tavLst>
                                    </p:anim>
                                    <p:animEffect transition="in" filter="fade">
                                      <p:cBhvr>
                                        <p:cTn id="50" dur="500"/>
                                        <p:tgtEl>
                                          <p:spTgt spid="84"/>
                                        </p:tgtEl>
                                      </p:cBhvr>
                                    </p:animEffect>
                                    <p:anim calcmode="lin" valueType="num">
                                      <p:cBhvr>
                                        <p:cTn id="51" dur="500" fill="hold"/>
                                        <p:tgtEl>
                                          <p:spTgt spid="84"/>
                                        </p:tgtEl>
                                        <p:attrNameLst>
                                          <p:attrName>ppt_x</p:attrName>
                                        </p:attrNameLst>
                                      </p:cBhvr>
                                      <p:tavLst>
                                        <p:tav tm="0">
                                          <p:val>
                                            <p:fltVal val="0.5"/>
                                          </p:val>
                                        </p:tav>
                                        <p:tav tm="100000">
                                          <p:val>
                                            <p:strVal val="#ppt_x"/>
                                          </p:val>
                                        </p:tav>
                                      </p:tavLst>
                                    </p:anim>
                                    <p:anim calcmode="lin" valueType="num">
                                      <p:cBhvr>
                                        <p:cTn id="52" dur="500" fill="hold"/>
                                        <p:tgtEl>
                                          <p:spTgt spid="84"/>
                                        </p:tgtEl>
                                        <p:attrNameLst>
                                          <p:attrName>ppt_y</p:attrName>
                                        </p:attrNameLst>
                                      </p:cBhvr>
                                      <p:tavLst>
                                        <p:tav tm="0">
                                          <p:val>
                                            <p:fltVal val="0.5"/>
                                          </p:val>
                                        </p:tav>
                                        <p:tav tm="100000">
                                          <p:val>
                                            <p:strVal val="#ppt_y"/>
                                          </p:val>
                                        </p:tav>
                                      </p:tavLst>
                                    </p:anim>
                                  </p:childTnLst>
                                </p:cTn>
                              </p:par>
                            </p:childTnLst>
                          </p:cTn>
                        </p:par>
                        <p:par>
                          <p:cTn id="53" fill="hold">
                            <p:stCondLst>
                              <p:cond delay="4000"/>
                            </p:stCondLst>
                            <p:childTnLst>
                              <p:par>
                                <p:cTn id="54" presetID="2" presetClass="entr" presetSubtype="2"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1+#ppt_w/2"/>
                                          </p:val>
                                        </p:tav>
                                        <p:tav tm="100000">
                                          <p:val>
                                            <p:strVal val="#ppt_x"/>
                                          </p:val>
                                        </p:tav>
                                      </p:tavLst>
                                    </p:anim>
                                    <p:anim calcmode="lin" valueType="num">
                                      <p:cBhvr additive="base">
                                        <p:cTn id="57" dur="500" fill="hold"/>
                                        <p:tgtEl>
                                          <p:spTgt spid="83"/>
                                        </p:tgtEl>
                                        <p:attrNameLst>
                                          <p:attrName>ppt_y</p:attrName>
                                        </p:attrNameLst>
                                      </p:cBhvr>
                                      <p:tavLst>
                                        <p:tav tm="0">
                                          <p:val>
                                            <p:strVal val="#ppt_y"/>
                                          </p:val>
                                        </p:tav>
                                        <p:tav tm="100000">
                                          <p:val>
                                            <p:strVal val="#ppt_y"/>
                                          </p:val>
                                        </p:tav>
                                      </p:tavLst>
                                    </p:anim>
                                  </p:childTnLst>
                                </p:cTn>
                              </p:par>
                            </p:childTnLst>
                          </p:cTn>
                        </p:par>
                        <p:par>
                          <p:cTn id="58" fill="hold">
                            <p:stCondLst>
                              <p:cond delay="4500"/>
                            </p:stCondLst>
                            <p:childTnLst>
                              <p:par>
                                <p:cTn id="59" presetID="53" presetClass="entr" presetSubtype="528"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Effect transition="in" filter="fade">
                                      <p:cBhvr>
                                        <p:cTn id="63" dur="500"/>
                                        <p:tgtEl>
                                          <p:spTgt spid="88"/>
                                        </p:tgtEl>
                                      </p:cBhvr>
                                    </p:animEffect>
                                    <p:anim calcmode="lin" valueType="num">
                                      <p:cBhvr>
                                        <p:cTn id="64" dur="500" fill="hold"/>
                                        <p:tgtEl>
                                          <p:spTgt spid="88"/>
                                        </p:tgtEl>
                                        <p:attrNameLst>
                                          <p:attrName>ppt_x</p:attrName>
                                        </p:attrNameLst>
                                      </p:cBhvr>
                                      <p:tavLst>
                                        <p:tav tm="0">
                                          <p:val>
                                            <p:fltVal val="0.5"/>
                                          </p:val>
                                        </p:tav>
                                        <p:tav tm="100000">
                                          <p:val>
                                            <p:strVal val="#ppt_x"/>
                                          </p:val>
                                        </p:tav>
                                      </p:tavLst>
                                    </p:anim>
                                    <p:anim calcmode="lin" valueType="num">
                                      <p:cBhvr>
                                        <p:cTn id="65" dur="500" fill="hold"/>
                                        <p:tgtEl>
                                          <p:spTgt spid="88"/>
                                        </p:tgtEl>
                                        <p:attrNameLst>
                                          <p:attrName>ppt_y</p:attrName>
                                        </p:attrNameLst>
                                      </p:cBhvr>
                                      <p:tavLst>
                                        <p:tav tm="0">
                                          <p:val>
                                            <p:fltVal val="0.5"/>
                                          </p:val>
                                        </p:tav>
                                        <p:tav tm="100000">
                                          <p:val>
                                            <p:strVal val="#ppt_y"/>
                                          </p:val>
                                        </p:tav>
                                      </p:tavLst>
                                    </p:anim>
                                  </p:childTnLst>
                                </p:cTn>
                              </p:par>
                            </p:childTnLst>
                          </p:cTn>
                        </p:par>
                        <p:par>
                          <p:cTn id="66" fill="hold">
                            <p:stCondLst>
                              <p:cond delay="5000"/>
                            </p:stCondLst>
                            <p:childTnLst>
                              <p:par>
                                <p:cTn id="67" presetID="2" presetClass="entr" presetSubtype="2" fill="hold" grpId="0" nodeType="after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additive="base">
                                        <p:cTn id="69" dur="500" fill="hold"/>
                                        <p:tgtEl>
                                          <p:spTgt spid="87"/>
                                        </p:tgtEl>
                                        <p:attrNameLst>
                                          <p:attrName>ppt_x</p:attrName>
                                        </p:attrNameLst>
                                      </p:cBhvr>
                                      <p:tavLst>
                                        <p:tav tm="0">
                                          <p:val>
                                            <p:strVal val="1+#ppt_w/2"/>
                                          </p:val>
                                        </p:tav>
                                        <p:tav tm="100000">
                                          <p:val>
                                            <p:strVal val="#ppt_x"/>
                                          </p:val>
                                        </p:tav>
                                      </p:tavLst>
                                    </p:anim>
                                    <p:anim calcmode="lin" valueType="num">
                                      <p:cBhvr additive="base">
                                        <p:cTn id="70" dur="500" fill="hold"/>
                                        <p:tgtEl>
                                          <p:spTgt spid="87"/>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53" presetClass="entr" presetSubtype="528" fill="hold" nodeType="after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 fill="hold"/>
                                        <p:tgtEl>
                                          <p:spTgt spid="6"/>
                                        </p:tgtEl>
                                        <p:attrNameLst>
                                          <p:attrName>ppt_w</p:attrName>
                                        </p:attrNameLst>
                                      </p:cBhvr>
                                      <p:tavLst>
                                        <p:tav tm="0">
                                          <p:val>
                                            <p:fltVal val="0"/>
                                          </p:val>
                                        </p:tav>
                                        <p:tav tm="100000">
                                          <p:val>
                                            <p:strVal val="#ppt_w"/>
                                          </p:val>
                                        </p:tav>
                                      </p:tavLst>
                                    </p:anim>
                                    <p:anim calcmode="lin" valueType="num">
                                      <p:cBhvr>
                                        <p:cTn id="75" dur="500" fill="hold"/>
                                        <p:tgtEl>
                                          <p:spTgt spid="6"/>
                                        </p:tgtEl>
                                        <p:attrNameLst>
                                          <p:attrName>ppt_h</p:attrName>
                                        </p:attrNameLst>
                                      </p:cBhvr>
                                      <p:tavLst>
                                        <p:tav tm="0">
                                          <p:val>
                                            <p:fltVal val="0"/>
                                          </p:val>
                                        </p:tav>
                                        <p:tav tm="100000">
                                          <p:val>
                                            <p:strVal val="#ppt_h"/>
                                          </p:val>
                                        </p:tav>
                                      </p:tavLst>
                                    </p:anim>
                                    <p:animEffect transition="in" filter="fade">
                                      <p:cBhvr>
                                        <p:cTn id="76" dur="500"/>
                                        <p:tgtEl>
                                          <p:spTgt spid="6"/>
                                        </p:tgtEl>
                                      </p:cBhvr>
                                    </p:animEffect>
                                    <p:anim calcmode="lin" valueType="num">
                                      <p:cBhvr>
                                        <p:cTn id="77" dur="500" fill="hold"/>
                                        <p:tgtEl>
                                          <p:spTgt spid="6"/>
                                        </p:tgtEl>
                                        <p:attrNameLst>
                                          <p:attrName>ppt_x</p:attrName>
                                        </p:attrNameLst>
                                      </p:cBhvr>
                                      <p:tavLst>
                                        <p:tav tm="0">
                                          <p:val>
                                            <p:fltVal val="0.5"/>
                                          </p:val>
                                        </p:tav>
                                        <p:tav tm="100000">
                                          <p:val>
                                            <p:strVal val="#ppt_x"/>
                                          </p:val>
                                        </p:tav>
                                      </p:tavLst>
                                    </p:anim>
                                    <p:anim calcmode="lin" valueType="num">
                                      <p:cBhvr>
                                        <p:cTn id="78" dur="500" fill="hold"/>
                                        <p:tgtEl>
                                          <p:spTgt spid="6"/>
                                        </p:tgtEl>
                                        <p:attrNameLst>
                                          <p:attrName>ppt_y</p:attrName>
                                        </p:attrNameLst>
                                      </p:cBhvr>
                                      <p:tavLst>
                                        <p:tav tm="0">
                                          <p:val>
                                            <p:fltVal val="0.5"/>
                                          </p:val>
                                        </p:tav>
                                        <p:tav tm="100000">
                                          <p:val>
                                            <p:strVal val="#ppt_y"/>
                                          </p:val>
                                        </p:tav>
                                      </p:tavLst>
                                    </p:anim>
                                  </p:childTnLst>
                                </p:cTn>
                              </p:par>
                            </p:childTnLst>
                          </p:cTn>
                        </p:par>
                        <p:par>
                          <p:cTn id="79" fill="hold">
                            <p:stCondLst>
                              <p:cond delay="6000"/>
                            </p:stCondLst>
                            <p:childTnLst>
                              <p:par>
                                <p:cTn id="80" presetID="2" presetClass="entr" presetSubtype="2"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500" fill="hold"/>
                                        <p:tgtEl>
                                          <p:spTgt spid="5"/>
                                        </p:tgtEl>
                                        <p:attrNameLst>
                                          <p:attrName>ppt_x</p:attrName>
                                        </p:attrNameLst>
                                      </p:cBhvr>
                                      <p:tavLst>
                                        <p:tav tm="0">
                                          <p:val>
                                            <p:strVal val="1+#ppt_w/2"/>
                                          </p:val>
                                        </p:tav>
                                        <p:tav tm="100000">
                                          <p:val>
                                            <p:strVal val="#ppt_x"/>
                                          </p:val>
                                        </p:tav>
                                      </p:tavLst>
                                    </p:anim>
                                    <p:anim calcmode="lin" valueType="num">
                                      <p:cBhvr additive="base">
                                        <p:cTn id="8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3" grpId="0"/>
      <p:bldP spid="3" grpId="0"/>
      <p:bldP spid="79" grpId="0" bldLvl="0" animBg="1"/>
      <p:bldP spid="83" grpId="0" bldLvl="0" animBg="1"/>
      <p:bldP spid="87" grpId="0" bldLvl="0" animBg="1"/>
      <p:bldP spid="4" grpId="0" animBg="1"/>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AA3B583-82B7-5FDA-9E45-FD7A7A0F7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994285"/>
            <a:ext cx="5945354" cy="3029069"/>
          </a:xfrm>
          <a:prstGeom prst="rect">
            <a:avLst/>
          </a:prstGeom>
        </p:spPr>
      </p:pic>
    </p:spTree>
    <p:extLst>
      <p:ext uri="{BB962C8B-B14F-4D97-AF65-F5344CB8AC3E}">
        <p14:creationId xmlns:p14="http://schemas.microsoft.com/office/powerpoint/2010/main" val="4054664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B2AFFC2-7D9B-15E3-327F-D8CB2CFDB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241" y="0"/>
            <a:ext cx="3366062" cy="5143500"/>
          </a:xfrm>
          <a:prstGeom prst="rect">
            <a:avLst/>
          </a:prstGeom>
        </p:spPr>
      </p:pic>
      <p:pic>
        <p:nvPicPr>
          <p:cNvPr id="5" name="图片 4">
            <a:extLst>
              <a:ext uri="{FF2B5EF4-FFF2-40B4-BE49-F238E27FC236}">
                <a16:creationId xmlns:a16="http://schemas.microsoft.com/office/drawing/2014/main" id="{9D907EC6-3A9B-784C-690D-974EF5BED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303" y="0"/>
            <a:ext cx="3632772" cy="5143500"/>
          </a:xfrm>
          <a:prstGeom prst="rect">
            <a:avLst/>
          </a:prstGeom>
        </p:spPr>
      </p:pic>
    </p:spTree>
    <p:extLst>
      <p:ext uri="{BB962C8B-B14F-4D97-AF65-F5344CB8AC3E}">
        <p14:creationId xmlns:p14="http://schemas.microsoft.com/office/powerpoint/2010/main" val="28145169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598B98-ED66-2B93-BFFD-A86A8204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178" y="832868"/>
            <a:ext cx="6614733" cy="4000847"/>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解密流程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6901B7B-5AA8-BB34-540D-09FD68465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680" y="1161927"/>
            <a:ext cx="5661896" cy="2934035"/>
          </a:xfrm>
          <a:prstGeom prst="rect">
            <a:avLst/>
          </a:prstGeom>
        </p:spPr>
      </p:pic>
    </p:spTree>
    <p:extLst>
      <p:ext uri="{BB962C8B-B14F-4D97-AF65-F5344CB8AC3E}">
        <p14:creationId xmlns:p14="http://schemas.microsoft.com/office/powerpoint/2010/main" val="3506577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解密流程</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FD13401-D140-9ED8-750F-505C57B59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231" y="0"/>
            <a:ext cx="3815674" cy="5143500"/>
          </a:xfrm>
          <a:prstGeom prst="rect">
            <a:avLst/>
          </a:prstGeom>
        </p:spPr>
      </p:pic>
    </p:spTree>
    <p:extLst>
      <p:ext uri="{BB962C8B-B14F-4D97-AF65-F5344CB8AC3E}">
        <p14:creationId xmlns:p14="http://schemas.microsoft.com/office/powerpoint/2010/main" val="2023876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9352510-9ADD-7EAE-CB51-AB1B50912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43" y="613240"/>
            <a:ext cx="6607113" cy="3917019"/>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算法复现</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比特重排</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60EFAAA-7B76-EEEA-A027-B34FD6756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22" y="1032367"/>
            <a:ext cx="3406435" cy="3292125"/>
          </a:xfrm>
          <a:prstGeom prst="rect">
            <a:avLst/>
          </a:prstGeom>
        </p:spPr>
      </p:pic>
      <p:pic>
        <p:nvPicPr>
          <p:cNvPr id="8" name="图片 7">
            <a:extLst>
              <a:ext uri="{FF2B5EF4-FFF2-40B4-BE49-F238E27FC236}">
                <a16:creationId xmlns:a16="http://schemas.microsoft.com/office/drawing/2014/main" id="{1D97F3D3-147D-54BB-1202-C1722A913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954" y="956160"/>
            <a:ext cx="3734124" cy="336833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索引排序（用于置乱）</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962CBED-07EC-541A-A35D-55EF99EBF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10" y="944749"/>
            <a:ext cx="3909230" cy="329242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移位和逆移位</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6F71EA8-7DFC-BA4A-800E-E2A271033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00" y="947080"/>
            <a:ext cx="2862300" cy="3249340"/>
          </a:xfrm>
          <a:prstGeom prst="rect">
            <a:avLst/>
          </a:prstGeom>
        </p:spPr>
      </p:pic>
      <p:pic>
        <p:nvPicPr>
          <p:cNvPr id="8" name="图片 7">
            <a:extLst>
              <a:ext uri="{FF2B5EF4-FFF2-40B4-BE49-F238E27FC236}">
                <a16:creationId xmlns:a16="http://schemas.microsoft.com/office/drawing/2014/main" id="{06DBD3F8-11D6-611D-C617-5F9BEE632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283" y="845734"/>
            <a:ext cx="4069433" cy="225560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选定论文</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DB8276C-CCB9-A6D1-ADED-3723E5B3F597}"/>
              </a:ext>
            </a:extLst>
          </p:cNvPr>
          <p:cNvSpPr txBox="1"/>
          <p:nvPr/>
        </p:nvSpPr>
        <p:spPr>
          <a:xfrm>
            <a:off x="709386" y="745588"/>
            <a:ext cx="7308167" cy="2058577"/>
          </a:xfrm>
          <a:prstGeom prst="rect">
            <a:avLst/>
          </a:prstGeom>
          <a:noFill/>
        </p:spPr>
        <p:txBody>
          <a:bodyPr wrap="square" rtlCol="0">
            <a:spAutoFit/>
          </a:bodyPr>
          <a:lstStyle/>
          <a:p>
            <a:pPr>
              <a:lnSpc>
                <a:spcPct val="120000"/>
              </a:lnSpc>
            </a:pPr>
            <a:endParaRPr lang="en-US" altLang="zh-CN" sz="1800" dirty="0">
              <a:solidFill>
                <a:srgbClr val="231F20"/>
              </a:solidFill>
              <a:latin typeface="KTJ"/>
            </a:endParaRPr>
          </a:p>
          <a:p>
            <a:pPr>
              <a:lnSpc>
                <a:spcPct val="120000"/>
              </a:lnSpc>
            </a:pPr>
            <a:r>
              <a:rPr lang="zh-CN" altLang="en-US" sz="1800" dirty="0">
                <a:solidFill>
                  <a:srgbClr val="231F20"/>
                </a:solidFill>
                <a:latin typeface="KTJ"/>
              </a:rPr>
              <a:t>本次选定论文为：</a:t>
            </a:r>
            <a:endParaRPr lang="en-US" altLang="zh-CN" sz="1800" dirty="0">
              <a:solidFill>
                <a:srgbClr val="231F20"/>
              </a:solidFill>
              <a:latin typeface="KTJ"/>
            </a:endParaRPr>
          </a:p>
          <a:p>
            <a:pPr>
              <a:lnSpc>
                <a:spcPct val="120000"/>
              </a:lnSpc>
            </a:pPr>
            <a:endParaRPr lang="en-US" altLang="zh-CN" sz="1800" dirty="0">
              <a:solidFill>
                <a:srgbClr val="231F20"/>
              </a:solidFill>
              <a:latin typeface="KTJ"/>
            </a:endParaRPr>
          </a:p>
          <a:p>
            <a:pPr>
              <a:lnSpc>
                <a:spcPct val="120000"/>
              </a:lnSpc>
            </a:pPr>
            <a:r>
              <a:rPr lang="zh-CN" altLang="en-US" sz="1800" dirty="0">
                <a:solidFill>
                  <a:srgbClr val="231F20"/>
                </a:solidFill>
                <a:latin typeface="KTJ"/>
              </a:rPr>
              <a:t>赵雨等人发表的</a:t>
            </a:r>
            <a:r>
              <a:rPr lang="en-US" altLang="zh-CN" sz="1800" b="1" dirty="0">
                <a:solidFill>
                  <a:srgbClr val="231F20"/>
                </a:solidFill>
                <a:latin typeface="KTJ"/>
              </a:rPr>
              <a:t>《</a:t>
            </a:r>
            <a:r>
              <a:rPr lang="zh-CN" altLang="en-US" sz="1800" b="1" dirty="0">
                <a:solidFill>
                  <a:srgbClr val="231F20"/>
                </a:solidFill>
                <a:latin typeface="KTJ"/>
              </a:rPr>
              <a:t>基于混沌映射的图像加密算法研究</a:t>
            </a:r>
            <a:r>
              <a:rPr lang="en-US" altLang="zh-CN" sz="1800" b="1" dirty="0">
                <a:solidFill>
                  <a:srgbClr val="231F20"/>
                </a:solidFill>
                <a:latin typeface="KTJ"/>
              </a:rPr>
              <a:t>》</a:t>
            </a:r>
          </a:p>
          <a:p>
            <a:pPr>
              <a:lnSpc>
                <a:spcPct val="120000"/>
              </a:lnSpc>
            </a:pPr>
            <a:endParaRPr lang="en-US" altLang="zh-CN" sz="1800" dirty="0">
              <a:solidFill>
                <a:srgbClr val="231F20"/>
              </a:solidFill>
              <a:latin typeface="KTJ"/>
            </a:endParaRPr>
          </a:p>
          <a:p>
            <a:pPr>
              <a:lnSpc>
                <a:spcPct val="120000"/>
              </a:lnSpc>
            </a:pPr>
            <a:r>
              <a:rPr lang="zh-CN" altLang="en-US" sz="1800" dirty="0">
                <a:solidFill>
                  <a:srgbClr val="231F20"/>
                </a:solidFill>
                <a:latin typeface="KTJ"/>
              </a:rPr>
              <a:t>中国知网检索</a:t>
            </a:r>
            <a:endParaRPr lang="zh-CN" altLang="en-US" dirty="0"/>
          </a:p>
        </p:txBody>
      </p:sp>
    </p:spTree>
    <p:extLst>
      <p:ext uri="{BB962C8B-B14F-4D97-AF65-F5344CB8AC3E}">
        <p14:creationId xmlns:p14="http://schemas.microsoft.com/office/powerpoint/2010/main" val="39873877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计算相关性</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6F84B33-5189-4AB6-CC91-26F7C6E53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93" y="891394"/>
            <a:ext cx="2926334" cy="3360711"/>
          </a:xfrm>
          <a:prstGeom prst="rect">
            <a:avLst/>
          </a:prstGeom>
        </p:spPr>
      </p:pic>
      <p:pic>
        <p:nvPicPr>
          <p:cNvPr id="9" name="图片 8">
            <a:extLst>
              <a:ext uri="{FF2B5EF4-FFF2-40B4-BE49-F238E27FC236}">
                <a16:creationId xmlns:a16="http://schemas.microsoft.com/office/drawing/2014/main" id="{B81C40C1-3716-D048-DD0A-96CA64030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347" y="956169"/>
            <a:ext cx="3284505" cy="32311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计算信息熵</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821A117-6241-B51C-6F9A-26E621696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10" y="796145"/>
            <a:ext cx="4008290" cy="3962845"/>
          </a:xfrm>
          <a:prstGeom prst="rect">
            <a:avLst/>
          </a:prstGeom>
        </p:spPr>
      </p:pic>
    </p:spTree>
    <p:extLst>
      <p:ext uri="{BB962C8B-B14F-4D97-AF65-F5344CB8AC3E}">
        <p14:creationId xmlns:p14="http://schemas.microsoft.com/office/powerpoint/2010/main" val="15011061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计算</a:t>
            </a:r>
            <a:r>
              <a:rPr lang="en-US" altLang="zh-CN" sz="1700" b="1" dirty="0">
                <a:solidFill>
                  <a:srgbClr val="1B4367"/>
                </a:solidFill>
                <a:cs typeface="+mn-ea"/>
                <a:sym typeface="+mn-lt"/>
              </a:rPr>
              <a:t>NPCRUACI</a:t>
            </a:r>
            <a:endParaRPr lang="zh-CN" altLang="en-US" sz="1700" b="1" dirty="0">
              <a:solidFill>
                <a:srgbClr val="1B4367"/>
              </a:solidFill>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DA1965B-0529-0C90-13AD-5C6AD50C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78" y="959980"/>
            <a:ext cx="4285202" cy="4046072"/>
          </a:xfrm>
          <a:prstGeom prst="rect">
            <a:avLst/>
          </a:prstGeom>
        </p:spPr>
      </p:pic>
    </p:spTree>
    <p:extLst>
      <p:ext uri="{BB962C8B-B14F-4D97-AF65-F5344CB8AC3E}">
        <p14:creationId xmlns:p14="http://schemas.microsoft.com/office/powerpoint/2010/main" val="374901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加密过程</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C0B11EC-47EB-3FC5-4D81-CEC487E28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80" y="1005695"/>
            <a:ext cx="4145639" cy="3330229"/>
          </a:xfrm>
          <a:prstGeom prst="rect">
            <a:avLst/>
          </a:prstGeom>
        </p:spPr>
      </p:pic>
      <p:pic>
        <p:nvPicPr>
          <p:cNvPr id="7" name="图片 6">
            <a:extLst>
              <a:ext uri="{FF2B5EF4-FFF2-40B4-BE49-F238E27FC236}">
                <a16:creationId xmlns:a16="http://schemas.microsoft.com/office/drawing/2014/main" id="{4C4072C4-F92C-A6A8-6DE0-F6917A080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083" y="1112375"/>
            <a:ext cx="3593932" cy="3071005"/>
          </a:xfrm>
          <a:prstGeom prst="rect">
            <a:avLst/>
          </a:prstGeom>
        </p:spPr>
      </p:pic>
    </p:spTree>
    <p:extLst>
      <p:ext uri="{BB962C8B-B14F-4D97-AF65-F5344CB8AC3E}">
        <p14:creationId xmlns:p14="http://schemas.microsoft.com/office/powerpoint/2010/main" val="1323465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解密过程</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D045E34-B553-7334-16D6-0EAC56463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82" y="777115"/>
            <a:ext cx="4334896" cy="3223384"/>
          </a:xfrm>
          <a:prstGeom prst="rect">
            <a:avLst/>
          </a:prstGeom>
        </p:spPr>
      </p:pic>
      <p:pic>
        <p:nvPicPr>
          <p:cNvPr id="7" name="图片 6">
            <a:extLst>
              <a:ext uri="{FF2B5EF4-FFF2-40B4-BE49-F238E27FC236}">
                <a16:creationId xmlns:a16="http://schemas.microsoft.com/office/drawing/2014/main" id="{84FD4BB7-0AD2-F1B4-086B-5E9C70E75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178" y="777115"/>
            <a:ext cx="3734124" cy="2949196"/>
          </a:xfrm>
          <a:prstGeom prst="rect">
            <a:avLst/>
          </a:prstGeom>
        </p:spPr>
      </p:pic>
    </p:spTree>
    <p:extLst>
      <p:ext uri="{BB962C8B-B14F-4D97-AF65-F5344CB8AC3E}">
        <p14:creationId xmlns:p14="http://schemas.microsoft.com/office/powerpoint/2010/main" val="3742834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164C6BD-41D0-30F1-0977-9E6E84788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37" y="1005686"/>
            <a:ext cx="6035563" cy="355884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9C131EF-003B-82CA-A8A6-086AD74DE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03" y="971388"/>
            <a:ext cx="3745398" cy="2800510"/>
          </a:xfrm>
          <a:prstGeom prst="rect">
            <a:avLst/>
          </a:prstGeom>
        </p:spPr>
      </p:pic>
      <p:pic>
        <p:nvPicPr>
          <p:cNvPr id="6" name="图片 5">
            <a:extLst>
              <a:ext uri="{FF2B5EF4-FFF2-40B4-BE49-F238E27FC236}">
                <a16:creationId xmlns:a16="http://schemas.microsoft.com/office/drawing/2014/main" id="{2430FB3E-1213-23B5-037D-9B9AFB393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119" y="769380"/>
            <a:ext cx="4134209" cy="3284622"/>
          </a:xfrm>
          <a:prstGeom prst="rect">
            <a:avLst/>
          </a:prstGeom>
        </p:spPr>
      </p:pic>
    </p:spTree>
    <p:extLst>
      <p:ext uri="{BB962C8B-B14F-4D97-AF65-F5344CB8AC3E}">
        <p14:creationId xmlns:p14="http://schemas.microsoft.com/office/powerpoint/2010/main" val="1242411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20926F5-08DD-D296-83F5-8BE81F360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657417"/>
            <a:ext cx="5563368" cy="4011180"/>
          </a:xfrm>
          <a:prstGeom prst="rect">
            <a:avLst/>
          </a:prstGeom>
        </p:spPr>
      </p:pic>
    </p:spTree>
    <p:extLst>
      <p:ext uri="{BB962C8B-B14F-4D97-AF65-F5344CB8AC3E}">
        <p14:creationId xmlns:p14="http://schemas.microsoft.com/office/powerpoint/2010/main" val="3946821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DAD9639-9130-31B7-4264-D418CACB2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07" y="578922"/>
            <a:ext cx="3886353" cy="4248069"/>
          </a:xfrm>
          <a:prstGeom prst="rect">
            <a:avLst/>
          </a:prstGeom>
        </p:spPr>
      </p:pic>
    </p:spTree>
    <p:extLst>
      <p:ext uri="{BB962C8B-B14F-4D97-AF65-F5344CB8AC3E}">
        <p14:creationId xmlns:p14="http://schemas.microsoft.com/office/powerpoint/2010/main" val="3528630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006A535-2737-B929-5301-E8AA234FF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536" y="0"/>
            <a:ext cx="5667048" cy="5143500"/>
          </a:xfrm>
          <a:prstGeom prst="rect">
            <a:avLst/>
          </a:prstGeom>
        </p:spPr>
      </p:pic>
    </p:spTree>
    <p:extLst>
      <p:ext uri="{BB962C8B-B14F-4D97-AF65-F5344CB8AC3E}">
        <p14:creationId xmlns:p14="http://schemas.microsoft.com/office/powerpoint/2010/main" val="2227408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111569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混沌系统的图像加密</a:t>
            </a:r>
          </a:p>
          <a:p>
            <a:pPr algn="ct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C0B133E-BE36-88EB-6C40-A5BAB0AE0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01" y="316509"/>
            <a:ext cx="3735399" cy="4708708"/>
          </a:xfrm>
          <a:prstGeom prst="rect">
            <a:avLst/>
          </a:prstGeom>
        </p:spPr>
      </p:pic>
    </p:spTree>
    <p:extLst>
      <p:ext uri="{BB962C8B-B14F-4D97-AF65-F5344CB8AC3E}">
        <p14:creationId xmlns:p14="http://schemas.microsoft.com/office/powerpoint/2010/main" val="13127829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07AC708-C710-56F4-29A2-E5B08D07D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311" y="167438"/>
            <a:ext cx="1806097" cy="4656223"/>
          </a:xfrm>
          <a:prstGeom prst="rect">
            <a:avLst/>
          </a:prstGeom>
        </p:spPr>
      </p:pic>
      <p:pic>
        <p:nvPicPr>
          <p:cNvPr id="6" name="图片 5">
            <a:extLst>
              <a:ext uri="{FF2B5EF4-FFF2-40B4-BE49-F238E27FC236}">
                <a16:creationId xmlns:a16="http://schemas.microsoft.com/office/drawing/2014/main" id="{2C3ADCAC-F10C-17FC-C0F1-12DAFD523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622" y="853296"/>
            <a:ext cx="4145639" cy="3284505"/>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5006C378-435A-5A9A-E699-CD15B3F784DD}"/>
                  </a:ext>
                </a:extLst>
              </p14:cNvPr>
              <p14:cNvContentPartPr/>
              <p14:nvPr/>
            </p14:nvContentPartPr>
            <p14:xfrm>
              <a:off x="7140120" y="2259540"/>
              <a:ext cx="861840" cy="26640"/>
            </p14:xfrm>
          </p:contentPart>
        </mc:Choice>
        <mc:Fallback xmlns="">
          <p:pic>
            <p:nvPicPr>
              <p:cNvPr id="7" name="墨迹 6">
                <a:extLst>
                  <a:ext uri="{FF2B5EF4-FFF2-40B4-BE49-F238E27FC236}">
                    <a16:creationId xmlns:a16="http://schemas.microsoft.com/office/drawing/2014/main" id="{5006C378-435A-5A9A-E699-CD15B3F784DD}"/>
                  </a:ext>
                </a:extLst>
              </p:cNvPr>
              <p:cNvPicPr/>
              <p:nvPr/>
            </p:nvPicPr>
            <p:blipFill>
              <a:blip r:embed="rId6"/>
              <a:stretch>
                <a:fillRect/>
              </a:stretch>
            </p:blipFill>
            <p:spPr>
              <a:xfrm>
                <a:off x="7131120" y="2250900"/>
                <a:ext cx="879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140B9F32-741F-31C2-868F-3DF622C4F688}"/>
                  </a:ext>
                </a:extLst>
              </p14:cNvPr>
              <p14:cNvContentPartPr/>
              <p14:nvPr/>
            </p14:nvContentPartPr>
            <p14:xfrm>
              <a:off x="9761280" y="2011500"/>
              <a:ext cx="360" cy="360"/>
            </p14:xfrm>
          </p:contentPart>
        </mc:Choice>
        <mc:Fallback xmlns="">
          <p:pic>
            <p:nvPicPr>
              <p:cNvPr id="8" name="墨迹 7">
                <a:extLst>
                  <a:ext uri="{FF2B5EF4-FFF2-40B4-BE49-F238E27FC236}">
                    <a16:creationId xmlns:a16="http://schemas.microsoft.com/office/drawing/2014/main" id="{140B9F32-741F-31C2-868F-3DF622C4F688}"/>
                  </a:ext>
                </a:extLst>
              </p:cNvPr>
              <p:cNvPicPr/>
              <p:nvPr/>
            </p:nvPicPr>
            <p:blipFill>
              <a:blip r:embed="rId8"/>
              <a:stretch>
                <a:fillRect/>
              </a:stretch>
            </p:blipFill>
            <p:spPr>
              <a:xfrm>
                <a:off x="9752280" y="2002860"/>
                <a:ext cx="18000" cy="18000"/>
              </a:xfrm>
              <a:prstGeom prst="rect">
                <a:avLst/>
              </a:prstGeom>
            </p:spPr>
          </p:pic>
        </mc:Fallback>
      </mc:AlternateContent>
    </p:spTree>
    <p:extLst>
      <p:ext uri="{BB962C8B-B14F-4D97-AF65-F5344CB8AC3E}">
        <p14:creationId xmlns:p14="http://schemas.microsoft.com/office/powerpoint/2010/main" val="24874206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论文原始结果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F898344-7F57-0335-4D4C-3DAC041BE0C5}"/>
                  </a:ext>
                </a:extLst>
              </p14:cNvPr>
              <p14:cNvContentPartPr/>
              <p14:nvPr/>
            </p14:nvContentPartPr>
            <p14:xfrm>
              <a:off x="4198200" y="3306780"/>
              <a:ext cx="360" cy="360"/>
            </p14:xfrm>
          </p:contentPart>
        </mc:Choice>
        <mc:Fallback xmlns="">
          <p:pic>
            <p:nvPicPr>
              <p:cNvPr id="2" name="墨迹 1">
                <a:extLst>
                  <a:ext uri="{FF2B5EF4-FFF2-40B4-BE49-F238E27FC236}">
                    <a16:creationId xmlns:a16="http://schemas.microsoft.com/office/drawing/2014/main" id="{BF898344-7F57-0335-4D4C-3DAC041BE0C5}"/>
                  </a:ext>
                </a:extLst>
              </p:cNvPr>
              <p:cNvPicPr/>
              <p:nvPr/>
            </p:nvPicPr>
            <p:blipFill>
              <a:blip r:embed="rId4"/>
              <a:stretch>
                <a:fillRect/>
              </a:stretch>
            </p:blipFill>
            <p:spPr>
              <a:xfrm>
                <a:off x="4189560" y="3298140"/>
                <a:ext cx="18000" cy="18000"/>
              </a:xfrm>
              <a:prstGeom prst="rect">
                <a:avLst/>
              </a:prstGeom>
            </p:spPr>
          </p:pic>
        </mc:Fallback>
      </mc:AlternateContent>
      <p:pic>
        <p:nvPicPr>
          <p:cNvPr id="5" name="图片 4">
            <a:extLst>
              <a:ext uri="{FF2B5EF4-FFF2-40B4-BE49-F238E27FC236}">
                <a16:creationId xmlns:a16="http://schemas.microsoft.com/office/drawing/2014/main" id="{BBF631B6-9C95-4214-D565-27D44C515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0182" y="624228"/>
            <a:ext cx="4328317" cy="4519272"/>
          </a:xfrm>
          <a:prstGeom prst="rect">
            <a:avLst/>
          </a:prstGeom>
        </p:spPr>
      </p:pic>
    </p:spTree>
    <p:extLst>
      <p:ext uri="{BB962C8B-B14F-4D97-AF65-F5344CB8AC3E}">
        <p14:creationId xmlns:p14="http://schemas.microsoft.com/office/powerpoint/2010/main" val="17974253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08490" y="316509"/>
            <a:ext cx="7292510"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代码框架（包含全部功能代码和结果分析代码，以及部分自己找的数据集）</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C4D017E-09DD-8CE8-C083-E261A50F6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90" y="841386"/>
            <a:ext cx="3330229" cy="3985605"/>
          </a:xfrm>
          <a:prstGeom prst="rect">
            <a:avLst/>
          </a:prstGeom>
        </p:spPr>
      </p:pic>
    </p:spTree>
    <p:extLst>
      <p:ext uri="{BB962C8B-B14F-4D97-AF65-F5344CB8AC3E}">
        <p14:creationId xmlns:p14="http://schemas.microsoft.com/office/powerpoint/2010/main" val="934968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1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87905" y="2717165"/>
            <a:ext cx="4630420"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算法优缺点分析与改进</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优缺点</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31256E7-C4A4-8792-F451-475A99B8C062}"/>
              </a:ext>
            </a:extLst>
          </p:cNvPr>
          <p:cNvSpPr txBox="1"/>
          <p:nvPr/>
        </p:nvSpPr>
        <p:spPr>
          <a:xfrm>
            <a:off x="716110" y="932372"/>
            <a:ext cx="4381500" cy="3285900"/>
          </a:xfrm>
          <a:prstGeom prst="rect">
            <a:avLst/>
          </a:prstGeom>
          <a:noFill/>
        </p:spPr>
        <p:txBody>
          <a:bodyPr wrap="square" rtlCol="0">
            <a:spAutoFit/>
          </a:bodyPr>
          <a:lstStyle/>
          <a:p>
            <a:pPr>
              <a:lnSpc>
                <a:spcPct val="150000"/>
              </a:lnSpc>
            </a:pPr>
            <a:r>
              <a:rPr lang="zh-CN" altLang="en-US" dirty="0"/>
              <a:t>优点</a:t>
            </a:r>
            <a:endParaRPr lang="en-US" altLang="zh-CN" dirty="0"/>
          </a:p>
          <a:p>
            <a:pPr marL="342900" indent="-342900">
              <a:lnSpc>
                <a:spcPct val="150000"/>
              </a:lnSpc>
              <a:buAutoNum type="arabicPeriod"/>
            </a:pPr>
            <a:r>
              <a:rPr lang="zh-CN" altLang="en-US" dirty="0"/>
              <a:t>密钥空间大</a:t>
            </a:r>
            <a:endParaRPr lang="en-US" altLang="zh-CN" dirty="0"/>
          </a:p>
          <a:p>
            <a:pPr marL="342900" indent="-342900">
              <a:lnSpc>
                <a:spcPct val="150000"/>
              </a:lnSpc>
              <a:buAutoNum type="arabicPeriod"/>
            </a:pPr>
            <a:r>
              <a:rPr lang="zh-CN" altLang="en-US" dirty="0"/>
              <a:t>抗攻击能力强</a:t>
            </a:r>
            <a:endParaRPr lang="en-US" altLang="zh-CN" dirty="0"/>
          </a:p>
          <a:p>
            <a:pPr marL="342900" indent="-342900">
              <a:lnSpc>
                <a:spcPct val="150000"/>
              </a:lnSpc>
              <a:buAutoNum type="arabicPeriod"/>
            </a:pPr>
            <a:r>
              <a:rPr lang="zh-CN" altLang="en-US" dirty="0"/>
              <a:t>混乱程度高</a:t>
            </a:r>
            <a:endParaRPr lang="en-US" altLang="zh-CN" dirty="0"/>
          </a:p>
          <a:p>
            <a:pPr marL="342900" indent="-342900">
              <a:lnSpc>
                <a:spcPct val="150000"/>
              </a:lnSpc>
              <a:buAutoNum type="arabicPeriod"/>
            </a:pPr>
            <a:r>
              <a:rPr lang="zh-CN" altLang="en-US" dirty="0"/>
              <a:t>密钥敏感性高</a:t>
            </a:r>
            <a:endParaRPr lang="en-US" altLang="zh-CN" dirty="0"/>
          </a:p>
          <a:p>
            <a:pPr marL="342900" indent="-342900">
              <a:lnSpc>
                <a:spcPct val="150000"/>
              </a:lnSpc>
              <a:buAutoNum type="arabicPeriod"/>
            </a:pPr>
            <a:r>
              <a:rPr lang="zh-CN" altLang="en-US" dirty="0"/>
              <a:t>可解释性强</a:t>
            </a:r>
            <a:endParaRPr lang="en-US" altLang="zh-CN" dirty="0"/>
          </a:p>
          <a:p>
            <a:pPr>
              <a:lnSpc>
                <a:spcPct val="150000"/>
              </a:lnSpc>
            </a:pPr>
            <a:r>
              <a:rPr lang="zh-CN" altLang="en-US" dirty="0"/>
              <a:t>缺点</a:t>
            </a:r>
            <a:endParaRPr lang="en-US" altLang="zh-CN" dirty="0"/>
          </a:p>
          <a:p>
            <a:pPr marL="342900" indent="-342900">
              <a:lnSpc>
                <a:spcPct val="150000"/>
              </a:lnSpc>
              <a:buAutoNum type="arabicPeriod"/>
            </a:pPr>
            <a:r>
              <a:rPr lang="zh-CN" altLang="en-US" dirty="0"/>
              <a:t>所选用的混沌系统较为基础</a:t>
            </a:r>
            <a:endParaRPr lang="en-US" altLang="zh-CN" dirty="0"/>
          </a:p>
          <a:p>
            <a:pPr marL="342900" indent="-342900">
              <a:lnSpc>
                <a:spcPct val="150000"/>
              </a:lnSpc>
              <a:buAutoNum type="arabicPeriod"/>
            </a:pPr>
            <a:r>
              <a:rPr lang="zh-CN" altLang="en-US" dirty="0"/>
              <a:t>部分分析结果距理论最优值有差距，并不是现行最优方案</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87905" y="2717165"/>
            <a:ext cx="4630420"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改进</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extLst>
      <p:ext uri="{BB962C8B-B14F-4D97-AF65-F5344CB8AC3E}">
        <p14:creationId xmlns:p14="http://schemas.microsoft.com/office/powerpoint/2010/main" val="15553186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Clifford</a:t>
            </a:r>
            <a:r>
              <a:rPr lang="zh-CN" altLang="en-US" sz="1700" b="1" dirty="0">
                <a:solidFill>
                  <a:srgbClr val="1B4367"/>
                </a:solidFill>
                <a:cs typeface="+mn-ea"/>
                <a:sym typeface="+mn-lt"/>
              </a:rPr>
              <a:t>混沌系统</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F3AE843-BA26-D1CF-A030-8D3AE59DB484}"/>
              </a:ext>
            </a:extLst>
          </p:cNvPr>
          <p:cNvSpPr txBox="1"/>
          <p:nvPr/>
        </p:nvSpPr>
        <p:spPr>
          <a:xfrm>
            <a:off x="144780" y="4684656"/>
            <a:ext cx="6385560" cy="332592"/>
          </a:xfrm>
          <a:prstGeom prst="rect">
            <a:avLst/>
          </a:prstGeom>
          <a:noFill/>
        </p:spPr>
        <p:txBody>
          <a:bodyPr wrap="square">
            <a:spAutoFit/>
          </a:bodyPr>
          <a:lstStyle/>
          <a:p>
            <a:pPr>
              <a:lnSpc>
                <a:spcPct val="120000"/>
              </a:lnSpc>
            </a:pPr>
            <a:r>
              <a:rPr lang="zh-CN" altLang="en-US" sz="1400" dirty="0">
                <a:solidFill>
                  <a:srgbClr val="231F20"/>
                </a:solidFill>
                <a:latin typeface="KTJ"/>
              </a:rPr>
              <a:t>改进工作基于：张文宇等人发表</a:t>
            </a:r>
            <a:r>
              <a:rPr lang="en-US" altLang="zh-CN" sz="1400" dirty="0">
                <a:solidFill>
                  <a:srgbClr val="231F20"/>
                </a:solidFill>
                <a:latin typeface="KTJ"/>
              </a:rPr>
              <a:t>《</a:t>
            </a:r>
            <a:r>
              <a:rPr lang="zh-CN" altLang="en-US" sz="1400" dirty="0">
                <a:solidFill>
                  <a:srgbClr val="231F20"/>
                </a:solidFill>
                <a:latin typeface="KTJ"/>
              </a:rPr>
              <a:t>基于改进</a:t>
            </a:r>
            <a:r>
              <a:rPr lang="en-US" altLang="zh-CN" sz="1400" dirty="0">
                <a:solidFill>
                  <a:srgbClr val="231F20"/>
                </a:solidFill>
                <a:latin typeface="KTJ"/>
              </a:rPr>
              <a:t>Clifford</a:t>
            </a:r>
            <a:r>
              <a:rPr lang="zh-CN" altLang="en-US" sz="1400" dirty="0">
                <a:solidFill>
                  <a:srgbClr val="231F20"/>
                </a:solidFill>
                <a:latin typeface="KTJ"/>
              </a:rPr>
              <a:t>混沌系统的图像加密算法</a:t>
            </a:r>
            <a:r>
              <a:rPr lang="en-US" altLang="zh-CN" sz="1400" dirty="0">
                <a:solidFill>
                  <a:srgbClr val="231F20"/>
                </a:solidFill>
                <a:latin typeface="KTJ"/>
              </a:rPr>
              <a:t>》</a:t>
            </a:r>
          </a:p>
        </p:txBody>
      </p:sp>
      <p:pic>
        <p:nvPicPr>
          <p:cNvPr id="5" name="图片 4">
            <a:extLst>
              <a:ext uri="{FF2B5EF4-FFF2-40B4-BE49-F238E27FC236}">
                <a16:creationId xmlns:a16="http://schemas.microsoft.com/office/drawing/2014/main" id="{99BA3052-21AC-A9DA-5257-9332ECDF5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99" y="826619"/>
            <a:ext cx="4663844" cy="3490262"/>
          </a:xfrm>
          <a:prstGeom prst="rect">
            <a:avLst/>
          </a:prstGeom>
        </p:spPr>
      </p:pic>
    </p:spTree>
    <p:extLst>
      <p:ext uri="{BB962C8B-B14F-4D97-AF65-F5344CB8AC3E}">
        <p14:creationId xmlns:p14="http://schemas.microsoft.com/office/powerpoint/2010/main" val="11244115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图示</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B0293C7-BA4B-25D0-CD29-47D03A4E5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802" y="521792"/>
            <a:ext cx="5014395" cy="4099915"/>
          </a:xfrm>
          <a:prstGeom prst="rect">
            <a:avLst/>
          </a:prstGeom>
        </p:spPr>
      </p:pic>
    </p:spTree>
    <p:extLst>
      <p:ext uri="{BB962C8B-B14F-4D97-AF65-F5344CB8AC3E}">
        <p14:creationId xmlns:p14="http://schemas.microsoft.com/office/powerpoint/2010/main" val="16460351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改进的</a:t>
            </a:r>
            <a:r>
              <a:rPr lang="en-US" altLang="zh-CN" sz="1700" b="1" dirty="0">
                <a:solidFill>
                  <a:srgbClr val="1B4367"/>
                </a:solidFill>
                <a:cs typeface="+mn-ea"/>
                <a:sym typeface="+mn-lt"/>
              </a:rPr>
              <a:t>Clifford</a:t>
            </a:r>
            <a:r>
              <a:rPr lang="zh-CN" altLang="en-US" sz="1700" b="1" dirty="0">
                <a:solidFill>
                  <a:srgbClr val="1B4367"/>
                </a:solidFill>
                <a:cs typeface="+mn-ea"/>
                <a:sym typeface="+mn-lt"/>
              </a:rPr>
              <a:t>系统</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16493C1-D9D2-64AC-2013-0A69C2DF223A}"/>
              </a:ext>
            </a:extLst>
          </p:cNvPr>
          <p:cNvSpPr txBox="1"/>
          <p:nvPr/>
        </p:nvSpPr>
        <p:spPr>
          <a:xfrm>
            <a:off x="716110" y="739140"/>
            <a:ext cx="3238670" cy="4198393"/>
          </a:xfrm>
          <a:prstGeom prst="rect">
            <a:avLst/>
          </a:prstGeom>
          <a:noFill/>
        </p:spPr>
        <p:txBody>
          <a:bodyPr wrap="square" rtlCol="0">
            <a:spAutoFit/>
          </a:bodyPr>
          <a:lstStyle/>
          <a:p>
            <a:pPr>
              <a:lnSpc>
                <a:spcPct val="150000"/>
              </a:lnSpc>
            </a:pPr>
            <a:r>
              <a:rPr lang="zh-CN" altLang="en-US" sz="1800" dirty="0">
                <a:solidFill>
                  <a:srgbClr val="231F20"/>
                </a:solidFill>
                <a:effectLst/>
                <a:latin typeface="KTJ"/>
              </a:rPr>
              <a:t>由于</a:t>
            </a:r>
            <a:r>
              <a:rPr lang="en-US" altLang="zh-CN" sz="1800" dirty="0">
                <a:solidFill>
                  <a:srgbClr val="231F20"/>
                </a:solidFill>
                <a:effectLst/>
                <a:latin typeface="ZHODgs-573"/>
              </a:rPr>
              <a:t>Clifford</a:t>
            </a:r>
            <a:r>
              <a:rPr lang="zh-CN" altLang="en-US" sz="1800" dirty="0">
                <a:solidFill>
                  <a:srgbClr val="231F20"/>
                </a:solidFill>
                <a:effectLst/>
                <a:latin typeface="KTJ"/>
              </a:rPr>
              <a:t>系统的控制参数有</a:t>
            </a:r>
            <a:r>
              <a:rPr lang="en-US" altLang="zh-CN" sz="1800" dirty="0">
                <a:solidFill>
                  <a:srgbClr val="231F20"/>
                </a:solidFill>
                <a:effectLst/>
                <a:latin typeface="ZHODgs-573"/>
              </a:rPr>
              <a:t>5</a:t>
            </a:r>
            <a:r>
              <a:rPr lang="zh-CN" altLang="en-US" sz="1800" dirty="0">
                <a:solidFill>
                  <a:srgbClr val="231F20"/>
                </a:solidFill>
                <a:effectLst/>
                <a:latin typeface="KTJ"/>
              </a:rPr>
              <a:t>个</a:t>
            </a:r>
            <a:r>
              <a:rPr lang="zh-CN" altLang="en-US" sz="1800" dirty="0">
                <a:solidFill>
                  <a:srgbClr val="231F20"/>
                </a:solidFill>
                <a:effectLst/>
                <a:latin typeface="ZHODgs-574"/>
              </a:rPr>
              <a:t>，</a:t>
            </a:r>
            <a:r>
              <a:rPr lang="zh-CN" altLang="en-US" sz="1800" dirty="0">
                <a:solidFill>
                  <a:srgbClr val="231F20"/>
                </a:solidFill>
                <a:effectLst/>
                <a:latin typeface="KTJ"/>
              </a:rPr>
              <a:t>那么用其进行混沌加密时所需设置的密钥会比较多</a:t>
            </a:r>
            <a:r>
              <a:rPr lang="zh-CN" altLang="en-US" sz="1800" dirty="0">
                <a:solidFill>
                  <a:srgbClr val="231F20"/>
                </a:solidFill>
                <a:effectLst/>
                <a:latin typeface="ZHODgs-574"/>
              </a:rPr>
              <a:t>。</a:t>
            </a:r>
            <a:r>
              <a:rPr lang="zh-CN" altLang="en-US" sz="1800" dirty="0">
                <a:solidFill>
                  <a:srgbClr val="231F20"/>
                </a:solidFill>
                <a:effectLst/>
                <a:latin typeface="KTJ"/>
              </a:rPr>
              <a:t>所以针对</a:t>
            </a:r>
            <a:r>
              <a:rPr lang="en-US" altLang="zh-CN" sz="1800" dirty="0">
                <a:solidFill>
                  <a:srgbClr val="231F20"/>
                </a:solidFill>
                <a:effectLst/>
                <a:latin typeface="ZHODgs-573"/>
              </a:rPr>
              <a:t>Clifford</a:t>
            </a:r>
            <a:r>
              <a:rPr lang="zh-CN" altLang="en-US" sz="1800" dirty="0">
                <a:solidFill>
                  <a:srgbClr val="231F20"/>
                </a:solidFill>
                <a:effectLst/>
                <a:latin typeface="KTJ"/>
              </a:rPr>
              <a:t>系统混沌吸引子分布不均且初始参数较多这两点问题</a:t>
            </a:r>
            <a:r>
              <a:rPr lang="zh-CN" altLang="en-US" sz="1800" dirty="0">
                <a:solidFill>
                  <a:srgbClr val="231F20"/>
                </a:solidFill>
                <a:effectLst/>
                <a:latin typeface="ZHODgs-574"/>
              </a:rPr>
              <a:t>，</a:t>
            </a:r>
            <a:r>
              <a:rPr lang="zh-CN" altLang="en-US" sz="1800" dirty="0">
                <a:solidFill>
                  <a:srgbClr val="231F20"/>
                </a:solidFill>
                <a:effectLst/>
                <a:latin typeface="KTJ"/>
              </a:rPr>
              <a:t>对</a:t>
            </a:r>
            <a:r>
              <a:rPr lang="en-US" altLang="zh-CN" sz="1800" dirty="0">
                <a:solidFill>
                  <a:srgbClr val="231F20"/>
                </a:solidFill>
                <a:effectLst/>
                <a:latin typeface="ZHODgs-573"/>
              </a:rPr>
              <a:t>Clifford</a:t>
            </a:r>
            <a:r>
              <a:rPr lang="zh-CN" altLang="en-US" sz="1800" dirty="0">
                <a:solidFill>
                  <a:srgbClr val="231F20"/>
                </a:solidFill>
                <a:effectLst/>
                <a:latin typeface="KTJ"/>
              </a:rPr>
              <a:t>系统进行改进</a:t>
            </a:r>
            <a:r>
              <a:rPr lang="zh-CN" altLang="en-US" sz="1800" dirty="0">
                <a:solidFill>
                  <a:srgbClr val="231F20"/>
                </a:solidFill>
                <a:effectLst/>
                <a:latin typeface="ZHODgs-574"/>
              </a:rPr>
              <a:t>，</a:t>
            </a:r>
            <a:r>
              <a:rPr lang="zh-CN" altLang="en-US" sz="1800" dirty="0">
                <a:solidFill>
                  <a:srgbClr val="231F20"/>
                </a:solidFill>
                <a:effectLst/>
                <a:latin typeface="KTJ"/>
              </a:rPr>
              <a:t>让它的分布比较均匀并且减少控制系统的参数</a:t>
            </a:r>
            <a:r>
              <a:rPr lang="zh-CN" altLang="en-US" sz="1800" dirty="0">
                <a:solidFill>
                  <a:srgbClr val="231F20"/>
                </a:solidFill>
                <a:effectLst/>
                <a:latin typeface="ZHODgs-574"/>
              </a:rPr>
              <a:t>。</a:t>
            </a:r>
            <a:r>
              <a:rPr lang="zh-CN" altLang="en-US" sz="1800" dirty="0">
                <a:solidFill>
                  <a:srgbClr val="231F20"/>
                </a:solidFill>
                <a:effectLst/>
                <a:latin typeface="KTJ"/>
              </a:rPr>
              <a:t>改进的</a:t>
            </a:r>
            <a:r>
              <a:rPr lang="en-US" altLang="zh-CN" sz="1800" dirty="0">
                <a:solidFill>
                  <a:srgbClr val="231F20"/>
                </a:solidFill>
                <a:effectLst/>
                <a:latin typeface="ZHODgs-573"/>
              </a:rPr>
              <a:t>Clifford</a:t>
            </a:r>
            <a:r>
              <a:rPr lang="zh-CN" altLang="en-US" sz="1800" dirty="0">
                <a:solidFill>
                  <a:srgbClr val="231F20"/>
                </a:solidFill>
                <a:effectLst/>
                <a:latin typeface="KTJ"/>
              </a:rPr>
              <a:t>系统表达式如式</a:t>
            </a:r>
            <a:r>
              <a:rPr lang="en-US" altLang="zh-CN" sz="1800" dirty="0">
                <a:solidFill>
                  <a:srgbClr val="231F20"/>
                </a:solidFill>
                <a:effectLst/>
                <a:latin typeface="ZHODgs-573"/>
              </a:rPr>
              <a:t>(3)</a:t>
            </a:r>
            <a:r>
              <a:rPr lang="zh-CN" altLang="en-US" sz="1800" dirty="0">
                <a:solidFill>
                  <a:srgbClr val="231F20"/>
                </a:solidFill>
                <a:effectLst/>
                <a:latin typeface="KTJ"/>
              </a:rPr>
              <a:t>所示</a:t>
            </a:r>
            <a:r>
              <a:rPr lang="zh-CN" altLang="en-US" sz="1800" dirty="0">
                <a:solidFill>
                  <a:srgbClr val="231F20"/>
                </a:solidFill>
                <a:effectLst/>
                <a:latin typeface="ZHODgs-574"/>
              </a:rPr>
              <a:t>。</a:t>
            </a:r>
            <a:endParaRPr lang="zh-CN" altLang="en-US" dirty="0"/>
          </a:p>
        </p:txBody>
      </p:sp>
      <p:pic>
        <p:nvPicPr>
          <p:cNvPr id="5" name="图片 4">
            <a:extLst>
              <a:ext uri="{FF2B5EF4-FFF2-40B4-BE49-F238E27FC236}">
                <a16:creationId xmlns:a16="http://schemas.microsoft.com/office/drawing/2014/main" id="{25204D0E-8B1E-125B-C288-7BFAD5F0F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780" y="646074"/>
            <a:ext cx="4907705" cy="3429297"/>
          </a:xfrm>
          <a:prstGeom prst="rect">
            <a:avLst/>
          </a:prstGeom>
        </p:spPr>
      </p:pic>
    </p:spTree>
    <p:extLst>
      <p:ext uri="{BB962C8B-B14F-4D97-AF65-F5344CB8AC3E}">
        <p14:creationId xmlns:p14="http://schemas.microsoft.com/office/powerpoint/2010/main" val="26477770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混沌系统</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9AF385A-13E5-3107-5BC6-52D4F12AD62E}"/>
              </a:ext>
            </a:extLst>
          </p:cNvPr>
          <p:cNvSpPr txBox="1"/>
          <p:nvPr/>
        </p:nvSpPr>
        <p:spPr>
          <a:xfrm>
            <a:off x="709386" y="745588"/>
            <a:ext cx="7308167" cy="3720570"/>
          </a:xfrm>
          <a:prstGeom prst="rect">
            <a:avLst/>
          </a:prstGeom>
          <a:noFill/>
        </p:spPr>
        <p:txBody>
          <a:bodyPr wrap="square" rtlCol="0">
            <a:spAutoFit/>
          </a:bodyPr>
          <a:lstStyle/>
          <a:p>
            <a:pPr>
              <a:lnSpc>
                <a:spcPct val="120000"/>
              </a:lnSpc>
            </a:pPr>
            <a:r>
              <a:rPr lang="zh-CN" altLang="en-US" sz="1800" dirty="0">
                <a:solidFill>
                  <a:srgbClr val="231F20"/>
                </a:solidFill>
                <a:latin typeface="KTJ"/>
              </a:rPr>
              <a:t>混沌是系统，尤其是非线性系统表现出的一种非常复杂的、无法根据给定的初始条件确定系统将来状态的类似随机的行为，混沌并不意味着无序，混沌中蕴含着有序，有序的过程中也可能出现混沌，可见，混沌隐含着这样一个悖论，即这是一个局部的随机与整体模式中的稳定。混沌理论研究的关键就是要发现隐藏在不可预测的无序现象里的内部有序结构，使学者们有可能进一步探索用现有范式所不能描述、解释或预测的现象。</a:t>
            </a:r>
            <a:endParaRPr lang="en-US" altLang="zh-CN" sz="1800" dirty="0">
              <a:solidFill>
                <a:srgbClr val="231F20"/>
              </a:solidFill>
              <a:latin typeface="KTJ"/>
            </a:endParaRPr>
          </a:p>
          <a:p>
            <a:pPr>
              <a:lnSpc>
                <a:spcPct val="120000"/>
              </a:lnSpc>
            </a:pPr>
            <a:r>
              <a:rPr lang="zh-CN" altLang="en-US" sz="1800" dirty="0">
                <a:solidFill>
                  <a:srgbClr val="231F20"/>
                </a:solidFill>
                <a:effectLst/>
                <a:latin typeface="KTJ"/>
              </a:rPr>
              <a:t>与文字信息相比</a:t>
            </a:r>
            <a:r>
              <a:rPr lang="zh-CN" altLang="en-US" sz="1800" dirty="0">
                <a:solidFill>
                  <a:srgbClr val="231F20"/>
                </a:solidFill>
                <a:effectLst/>
                <a:latin typeface="ZHODgr-564"/>
              </a:rPr>
              <a:t>，</a:t>
            </a:r>
            <a:r>
              <a:rPr lang="zh-CN" altLang="en-US" sz="1800" dirty="0">
                <a:solidFill>
                  <a:srgbClr val="231F20"/>
                </a:solidFill>
                <a:effectLst/>
                <a:latin typeface="KTJ"/>
              </a:rPr>
              <a:t>数字图像相邻像素间的相关性较大</a:t>
            </a:r>
            <a:r>
              <a:rPr lang="zh-CN" altLang="en-US" sz="1800" dirty="0">
                <a:solidFill>
                  <a:srgbClr val="231F20"/>
                </a:solidFill>
                <a:effectLst/>
                <a:latin typeface="ZHODgr-564"/>
              </a:rPr>
              <a:t>、</a:t>
            </a:r>
            <a:r>
              <a:rPr lang="zh-CN" altLang="en-US" sz="1800" dirty="0">
                <a:solidFill>
                  <a:srgbClr val="231F20"/>
                </a:solidFill>
                <a:effectLst/>
                <a:latin typeface="KTJ"/>
              </a:rPr>
              <a:t>所含信息容量大并且数据冗余性强</a:t>
            </a:r>
            <a:r>
              <a:rPr lang="zh-CN" altLang="en-US" sz="1800" dirty="0">
                <a:solidFill>
                  <a:srgbClr val="231F20"/>
                </a:solidFill>
                <a:effectLst/>
                <a:latin typeface="ZHODgr-564"/>
              </a:rPr>
              <a:t>，</a:t>
            </a:r>
            <a:r>
              <a:rPr lang="zh-CN" altLang="en-US" sz="1800" dirty="0">
                <a:solidFill>
                  <a:srgbClr val="231F20"/>
                </a:solidFill>
                <a:effectLst/>
                <a:latin typeface="KTJ"/>
              </a:rPr>
              <a:t>所以数字图像加密不适合应用传统加密技术</a:t>
            </a:r>
            <a:r>
              <a:rPr lang="en-US" altLang="zh-CN" sz="1800" dirty="0">
                <a:solidFill>
                  <a:srgbClr val="231F20"/>
                </a:solidFill>
                <a:effectLst/>
                <a:latin typeface="ZHODgr-565"/>
              </a:rPr>
              <a:t>(</a:t>
            </a:r>
            <a:r>
              <a:rPr lang="zh-CN" altLang="en-US" sz="1800" dirty="0">
                <a:solidFill>
                  <a:srgbClr val="231F20"/>
                </a:solidFill>
                <a:effectLst/>
                <a:latin typeface="KTJ"/>
              </a:rPr>
              <a:t>如</a:t>
            </a:r>
            <a:r>
              <a:rPr lang="en-US" altLang="zh-CN" sz="1800" dirty="0">
                <a:solidFill>
                  <a:srgbClr val="231F20"/>
                </a:solidFill>
                <a:effectLst/>
                <a:latin typeface="ZHODgr-565"/>
              </a:rPr>
              <a:t>AES</a:t>
            </a:r>
            <a:r>
              <a:rPr lang="zh-CN" altLang="en-US" sz="1800" dirty="0">
                <a:solidFill>
                  <a:srgbClr val="231F20"/>
                </a:solidFill>
                <a:effectLst/>
                <a:latin typeface="KTJ"/>
              </a:rPr>
              <a:t>和</a:t>
            </a:r>
            <a:r>
              <a:rPr lang="en-US" altLang="zh-CN" sz="1800" dirty="0">
                <a:solidFill>
                  <a:srgbClr val="231F20"/>
                </a:solidFill>
                <a:effectLst/>
                <a:latin typeface="ZHODgr-565"/>
              </a:rPr>
              <a:t>DES)</a:t>
            </a:r>
            <a:r>
              <a:rPr lang="zh-CN" altLang="en-US" sz="1800" dirty="0">
                <a:solidFill>
                  <a:srgbClr val="231F20"/>
                </a:solidFill>
                <a:effectLst/>
                <a:latin typeface="ZHODgr-564"/>
              </a:rPr>
              <a:t>。</a:t>
            </a:r>
            <a:r>
              <a:rPr lang="zh-CN" altLang="en-US" sz="1800" dirty="0">
                <a:solidFill>
                  <a:srgbClr val="231F20"/>
                </a:solidFill>
                <a:effectLst/>
                <a:latin typeface="KTJ"/>
              </a:rPr>
              <a:t>而混沌系统有伪随机性和初始值很敏感等特性</a:t>
            </a:r>
            <a:r>
              <a:rPr lang="zh-CN" altLang="en-US" sz="1800" dirty="0">
                <a:solidFill>
                  <a:srgbClr val="231F20"/>
                </a:solidFill>
                <a:effectLst/>
                <a:latin typeface="ZHODgr-564"/>
              </a:rPr>
              <a:t>，</a:t>
            </a:r>
            <a:r>
              <a:rPr lang="zh-CN" altLang="en-US" sz="1800" dirty="0">
                <a:solidFill>
                  <a:srgbClr val="231F20"/>
                </a:solidFill>
                <a:effectLst/>
                <a:latin typeface="KTJ"/>
              </a:rPr>
              <a:t>很适合用来图像加密</a:t>
            </a:r>
            <a:r>
              <a:rPr lang="zh-CN" altLang="en-US" sz="1800" dirty="0">
                <a:solidFill>
                  <a:srgbClr val="231F20"/>
                </a:solidFill>
                <a:effectLst/>
                <a:latin typeface="ZHODgr-564"/>
              </a:rPr>
              <a:t>，</a:t>
            </a:r>
            <a:r>
              <a:rPr lang="zh-CN" altLang="en-US" sz="1800" dirty="0">
                <a:solidFill>
                  <a:srgbClr val="231F20"/>
                </a:solidFill>
                <a:effectLst/>
                <a:latin typeface="KTJ"/>
              </a:rPr>
              <a:t>而应用混沌系统对图像加密也成为现代科研的热点</a:t>
            </a:r>
            <a:r>
              <a:rPr lang="zh-CN" altLang="en-US" sz="1800" dirty="0">
                <a:solidFill>
                  <a:srgbClr val="231F20"/>
                </a:solidFill>
                <a:effectLst/>
                <a:latin typeface="ZHODgr-564"/>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图像</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3E80389-0358-10BA-D360-793974987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766" y="1066669"/>
            <a:ext cx="4008467" cy="3010161"/>
          </a:xfrm>
          <a:prstGeom prst="rect">
            <a:avLst/>
          </a:prstGeom>
        </p:spPr>
      </p:pic>
    </p:spTree>
    <p:extLst>
      <p:ext uri="{BB962C8B-B14F-4D97-AF65-F5344CB8AC3E}">
        <p14:creationId xmlns:p14="http://schemas.microsoft.com/office/powerpoint/2010/main" val="37464075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图像对比</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77A22D4-CE67-C991-149A-AD96FA9E4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77" y="1226687"/>
            <a:ext cx="3985605" cy="3071126"/>
          </a:xfrm>
          <a:prstGeom prst="rect">
            <a:avLst/>
          </a:prstGeom>
        </p:spPr>
      </p:pic>
      <p:pic>
        <p:nvPicPr>
          <p:cNvPr id="8" name="图片 7">
            <a:extLst>
              <a:ext uri="{FF2B5EF4-FFF2-40B4-BE49-F238E27FC236}">
                <a16:creationId xmlns:a16="http://schemas.microsoft.com/office/drawing/2014/main" id="{E33FB612-89F4-44FD-54EF-A8CA3B4FB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354" y="1180963"/>
            <a:ext cx="4046571" cy="3116850"/>
          </a:xfrm>
          <a:prstGeom prst="rect">
            <a:avLst/>
          </a:prstGeom>
        </p:spPr>
      </p:pic>
    </p:spTree>
    <p:extLst>
      <p:ext uri="{BB962C8B-B14F-4D97-AF65-F5344CB8AC3E}">
        <p14:creationId xmlns:p14="http://schemas.microsoft.com/office/powerpoint/2010/main" val="2451317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伪随机序列的获取</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7F9D440-0313-25D1-309D-7C2008EA1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34" y="952351"/>
            <a:ext cx="3634644" cy="3708989"/>
          </a:xfrm>
          <a:prstGeom prst="rect">
            <a:avLst/>
          </a:prstGeom>
        </p:spPr>
      </p:pic>
      <p:pic>
        <p:nvPicPr>
          <p:cNvPr id="6" name="图片 5">
            <a:extLst>
              <a:ext uri="{FF2B5EF4-FFF2-40B4-BE49-F238E27FC236}">
                <a16:creationId xmlns:a16="http://schemas.microsoft.com/office/drawing/2014/main" id="{F0795CDA-258D-8026-9582-60688227A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391" y="952351"/>
            <a:ext cx="3429297" cy="1104996"/>
          </a:xfrm>
          <a:prstGeom prst="rect">
            <a:avLst/>
          </a:prstGeom>
        </p:spPr>
      </p:pic>
    </p:spTree>
    <p:extLst>
      <p:ext uri="{BB962C8B-B14F-4D97-AF65-F5344CB8AC3E}">
        <p14:creationId xmlns:p14="http://schemas.microsoft.com/office/powerpoint/2010/main" val="932616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随机分块置乱算法</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EAFE7D3-7D24-3510-EA98-E48D3238BCAD}"/>
              </a:ext>
            </a:extLst>
          </p:cNvPr>
          <p:cNvSpPr txBox="1"/>
          <p:nvPr/>
        </p:nvSpPr>
        <p:spPr>
          <a:xfrm>
            <a:off x="624840" y="1059180"/>
            <a:ext cx="8519160" cy="2246769"/>
          </a:xfrm>
          <a:prstGeom prst="rect">
            <a:avLst/>
          </a:prstGeom>
          <a:noFill/>
        </p:spPr>
        <p:txBody>
          <a:bodyPr wrap="square" rtlCol="0">
            <a:spAutoFit/>
          </a:bodyPr>
          <a:lstStyle/>
          <a:p>
            <a:r>
              <a:rPr lang="zh-CN" altLang="en-US" sz="1800" dirty="0">
                <a:solidFill>
                  <a:srgbClr val="231F20"/>
                </a:solidFill>
                <a:effectLst/>
                <a:latin typeface="KTJ"/>
              </a:rPr>
              <a:t>在混沌序列</a:t>
            </a:r>
            <a:r>
              <a:rPr lang="en-US" altLang="zh-CN" sz="1800" dirty="0">
                <a:solidFill>
                  <a:srgbClr val="231F20"/>
                </a:solidFill>
                <a:effectLst/>
                <a:latin typeface="ZHODgs-585"/>
              </a:rPr>
              <a:t>X</a:t>
            </a:r>
            <a:r>
              <a:rPr lang="zh-CN" altLang="en-US" sz="1800" dirty="0">
                <a:solidFill>
                  <a:srgbClr val="231F20"/>
                </a:solidFill>
                <a:effectLst/>
                <a:latin typeface="KTJ"/>
              </a:rPr>
              <a:t>中选取前</a:t>
            </a:r>
            <a:r>
              <a:rPr lang="en-US" altLang="zh-CN" sz="1800" dirty="0">
                <a:solidFill>
                  <a:srgbClr val="231F20"/>
                </a:solidFill>
                <a:effectLst/>
                <a:latin typeface="ZHODgs-580"/>
              </a:rPr>
              <a:t>8</a:t>
            </a:r>
            <a:r>
              <a:rPr lang="zh-CN" altLang="en-US" sz="1800" dirty="0">
                <a:solidFill>
                  <a:srgbClr val="231F20"/>
                </a:solidFill>
                <a:effectLst/>
                <a:latin typeface="KTJ"/>
              </a:rPr>
              <a:t>个偶数项元素组成一维向量</a:t>
            </a:r>
            <a:r>
              <a:rPr lang="en-US" altLang="zh-CN" sz="1800" dirty="0">
                <a:solidFill>
                  <a:srgbClr val="231F20"/>
                </a:solidFill>
                <a:effectLst/>
                <a:latin typeface="ZHODgs-588"/>
              </a:rPr>
              <a:t>XS</a:t>
            </a:r>
            <a:r>
              <a:rPr lang="en-US" altLang="zh-CN" sz="1800" dirty="0">
                <a:solidFill>
                  <a:srgbClr val="231F20"/>
                </a:solidFill>
                <a:effectLst/>
                <a:latin typeface="ZHODgs-580"/>
              </a:rPr>
              <a:t>=(xs1</a:t>
            </a:r>
            <a:r>
              <a:rPr lang="zh-CN" altLang="en-US" sz="1800" dirty="0">
                <a:solidFill>
                  <a:srgbClr val="231F20"/>
                </a:solidFill>
                <a:effectLst/>
                <a:latin typeface="ZHODgs-581"/>
              </a:rPr>
              <a:t>，</a:t>
            </a:r>
            <a:r>
              <a:rPr lang="en-US" altLang="zh-CN" sz="1800" dirty="0">
                <a:solidFill>
                  <a:srgbClr val="231F20"/>
                </a:solidFill>
                <a:effectLst/>
                <a:latin typeface="ZHODgs-580"/>
              </a:rPr>
              <a:t>xs2</a:t>
            </a:r>
            <a:r>
              <a:rPr lang="zh-CN" altLang="en-US" sz="1800" dirty="0">
                <a:solidFill>
                  <a:srgbClr val="231F20"/>
                </a:solidFill>
                <a:effectLst/>
                <a:latin typeface="ZHODgs-581"/>
              </a:rPr>
              <a:t>，</a:t>
            </a:r>
            <a:r>
              <a:rPr lang="en-US" altLang="zh-CN" sz="1800" dirty="0">
                <a:solidFill>
                  <a:srgbClr val="231F20"/>
                </a:solidFill>
                <a:effectLst/>
                <a:latin typeface="ZHODgs-580"/>
              </a:rPr>
              <a:t>xs3</a:t>
            </a:r>
            <a:r>
              <a:rPr lang="zh-CN" altLang="en-US" sz="1800" dirty="0">
                <a:solidFill>
                  <a:srgbClr val="231F20"/>
                </a:solidFill>
                <a:effectLst/>
                <a:latin typeface="ZHODgs-581"/>
              </a:rPr>
              <a:t>，</a:t>
            </a:r>
            <a:r>
              <a:rPr lang="en-US" altLang="zh-CN" sz="1800" dirty="0">
                <a:solidFill>
                  <a:srgbClr val="231F20"/>
                </a:solidFill>
                <a:effectLst/>
                <a:latin typeface="ZHODgs-580"/>
              </a:rPr>
              <a:t>xs4</a:t>
            </a:r>
            <a:r>
              <a:rPr lang="zh-CN" altLang="en-US" sz="1800" dirty="0">
                <a:solidFill>
                  <a:srgbClr val="231F20"/>
                </a:solidFill>
                <a:effectLst/>
                <a:latin typeface="ZHODgs-581"/>
              </a:rPr>
              <a:t>，</a:t>
            </a:r>
            <a:r>
              <a:rPr lang="en-US" altLang="zh-CN" sz="1800" dirty="0">
                <a:solidFill>
                  <a:srgbClr val="231F20"/>
                </a:solidFill>
                <a:effectLst/>
                <a:latin typeface="ZHODgs-580"/>
              </a:rPr>
              <a:t>xs5</a:t>
            </a:r>
            <a:r>
              <a:rPr lang="zh-CN" altLang="en-US" sz="1800" dirty="0">
                <a:solidFill>
                  <a:srgbClr val="231F20"/>
                </a:solidFill>
                <a:effectLst/>
                <a:latin typeface="ZHODgs-581"/>
              </a:rPr>
              <a:t>，</a:t>
            </a:r>
            <a:r>
              <a:rPr lang="en-US" altLang="zh-CN" sz="1800" dirty="0">
                <a:solidFill>
                  <a:srgbClr val="231F20"/>
                </a:solidFill>
                <a:effectLst/>
                <a:latin typeface="ZHODgs-580"/>
              </a:rPr>
              <a:t>xs6</a:t>
            </a:r>
            <a:r>
              <a:rPr lang="zh-CN" altLang="en-US" sz="1800" dirty="0">
                <a:solidFill>
                  <a:srgbClr val="231F20"/>
                </a:solidFill>
                <a:effectLst/>
                <a:latin typeface="ZHODgs-581"/>
              </a:rPr>
              <a:t>，</a:t>
            </a:r>
            <a:r>
              <a:rPr lang="en-US" altLang="zh-CN" sz="1800" dirty="0">
                <a:solidFill>
                  <a:srgbClr val="231F20"/>
                </a:solidFill>
                <a:effectLst/>
                <a:latin typeface="ZHODgs-580"/>
              </a:rPr>
              <a:t>xs7</a:t>
            </a:r>
            <a:r>
              <a:rPr lang="zh-CN" altLang="en-US" sz="1800" dirty="0">
                <a:solidFill>
                  <a:srgbClr val="231F20"/>
                </a:solidFill>
                <a:effectLst/>
                <a:latin typeface="ZHODgs-581"/>
              </a:rPr>
              <a:t>，</a:t>
            </a:r>
            <a:r>
              <a:rPr lang="en-US" altLang="zh-CN" sz="1800" dirty="0">
                <a:solidFill>
                  <a:srgbClr val="231F20"/>
                </a:solidFill>
                <a:effectLst/>
                <a:latin typeface="ZHODgs-580"/>
              </a:rPr>
              <a:t>xs8)</a:t>
            </a:r>
            <a:r>
              <a:rPr lang="zh-CN" altLang="en-US" sz="1800" dirty="0">
                <a:solidFill>
                  <a:srgbClr val="231F20"/>
                </a:solidFill>
                <a:effectLst/>
                <a:latin typeface="ZHODgs-581"/>
              </a:rPr>
              <a:t>，</a:t>
            </a:r>
            <a:r>
              <a:rPr lang="zh-CN" altLang="en-US" sz="1800" dirty="0">
                <a:solidFill>
                  <a:srgbClr val="231F20"/>
                </a:solidFill>
                <a:effectLst/>
                <a:latin typeface="KTJ"/>
              </a:rPr>
              <a:t>并对序列</a:t>
            </a:r>
            <a:r>
              <a:rPr lang="en-US" altLang="zh-CN" sz="1800" dirty="0">
                <a:solidFill>
                  <a:srgbClr val="231F20"/>
                </a:solidFill>
                <a:effectLst/>
                <a:latin typeface="ZHODgs-588"/>
              </a:rPr>
              <a:t>XS</a:t>
            </a:r>
            <a:r>
              <a:rPr lang="zh-CN" altLang="en-US" sz="1800" dirty="0">
                <a:solidFill>
                  <a:srgbClr val="231F20"/>
                </a:solidFill>
                <a:effectLst/>
                <a:latin typeface="KTJ"/>
              </a:rPr>
              <a:t>进行处理</a:t>
            </a:r>
            <a:r>
              <a:rPr lang="zh-CN" altLang="en-US" sz="1800" dirty="0">
                <a:solidFill>
                  <a:srgbClr val="231F20"/>
                </a:solidFill>
                <a:effectLst/>
                <a:latin typeface="ZHODgs-581"/>
              </a:rPr>
              <a:t>，</a:t>
            </a:r>
            <a:r>
              <a:rPr lang="zh-CN" altLang="en-US" sz="1800" dirty="0">
                <a:solidFill>
                  <a:srgbClr val="231F20"/>
                </a:solidFill>
                <a:effectLst/>
                <a:latin typeface="KTJ"/>
              </a:rPr>
              <a:t>如式</a:t>
            </a:r>
            <a:r>
              <a:rPr lang="en-US" altLang="zh-CN" sz="1800" dirty="0">
                <a:solidFill>
                  <a:srgbClr val="231F20"/>
                </a:solidFill>
                <a:effectLst/>
                <a:latin typeface="ZHODgs-580"/>
              </a:rPr>
              <a:t>(10)</a:t>
            </a:r>
            <a:r>
              <a:rPr lang="zh-CN" altLang="en-US" sz="1800" dirty="0">
                <a:solidFill>
                  <a:srgbClr val="231F20"/>
                </a:solidFill>
                <a:effectLst/>
                <a:latin typeface="KTJ"/>
              </a:rPr>
              <a:t>所示</a:t>
            </a:r>
            <a:r>
              <a:rPr lang="zh-CN" altLang="en-US" sz="1800" dirty="0">
                <a:solidFill>
                  <a:srgbClr val="231F20"/>
                </a:solidFill>
                <a:effectLst/>
                <a:latin typeface="ZHODgs-581"/>
              </a:rPr>
              <a:t>。</a:t>
            </a:r>
            <a:endParaRPr lang="en-US" altLang="zh-CN" sz="1800" dirty="0">
              <a:solidFill>
                <a:srgbClr val="231F20"/>
              </a:solidFill>
              <a:effectLst/>
              <a:latin typeface="ZHODgs-581"/>
            </a:endParaRPr>
          </a:p>
          <a:p>
            <a:endParaRPr lang="en-US" altLang="zh-CN" sz="1800" dirty="0">
              <a:solidFill>
                <a:srgbClr val="231F20"/>
              </a:solidFill>
              <a:effectLst/>
              <a:latin typeface="ZHODgs-581"/>
            </a:endParaRPr>
          </a:p>
          <a:p>
            <a:r>
              <a:rPr lang="en-US" altLang="zh-CN" sz="1800" dirty="0">
                <a:solidFill>
                  <a:srgbClr val="231F20"/>
                </a:solidFill>
                <a:effectLst/>
                <a:latin typeface="ZHODgs-582"/>
              </a:rPr>
              <a:t>B</a:t>
            </a:r>
            <a:r>
              <a:rPr lang="en-US" altLang="zh-CN" sz="1800" dirty="0">
                <a:solidFill>
                  <a:srgbClr val="231F20"/>
                </a:solidFill>
                <a:effectLst/>
                <a:latin typeface="ZHODgs-580"/>
              </a:rPr>
              <a:t>3=mod(ceil((abs(</a:t>
            </a:r>
            <a:r>
              <a:rPr lang="en-US" altLang="zh-CN" sz="1800" dirty="0">
                <a:solidFill>
                  <a:srgbClr val="231F20"/>
                </a:solidFill>
                <a:effectLst/>
                <a:latin typeface="ZHODgs-588"/>
              </a:rPr>
              <a:t>XS</a:t>
            </a:r>
            <a:r>
              <a:rPr lang="en-US" altLang="zh-CN" sz="1800" dirty="0">
                <a:solidFill>
                  <a:srgbClr val="231F20"/>
                </a:solidFill>
                <a:effectLst/>
                <a:latin typeface="ZHODgs-580"/>
              </a:rPr>
              <a:t>)-ceil(abs(</a:t>
            </a:r>
            <a:r>
              <a:rPr lang="en-US" altLang="zh-CN" sz="1800" dirty="0">
                <a:solidFill>
                  <a:srgbClr val="231F20"/>
                </a:solidFill>
                <a:effectLst/>
                <a:latin typeface="ZHODgs-588"/>
              </a:rPr>
              <a:t>XS</a:t>
            </a:r>
            <a:r>
              <a:rPr lang="en-US" altLang="zh-CN" sz="1800" dirty="0">
                <a:solidFill>
                  <a:srgbClr val="231F20"/>
                </a:solidFill>
                <a:effectLst/>
                <a:latin typeface="ZHODgs-580"/>
              </a:rPr>
              <a:t>)))</a:t>
            </a:r>
            <a:r>
              <a:rPr lang="en-US" altLang="zh-CN" sz="1800" dirty="0">
                <a:solidFill>
                  <a:srgbClr val="231F20"/>
                </a:solidFill>
                <a:effectLst/>
                <a:latin typeface="ZHODgs-586"/>
              </a:rPr>
              <a:t>×</a:t>
            </a:r>
            <a:r>
              <a:rPr lang="en-US" altLang="zh-CN" sz="1800" dirty="0">
                <a:solidFill>
                  <a:srgbClr val="231F20"/>
                </a:solidFill>
                <a:effectLst/>
                <a:latin typeface="ZHODgs-580"/>
              </a:rPr>
              <a:t>1012)</a:t>
            </a:r>
            <a:r>
              <a:rPr lang="zh-CN" altLang="en-US" sz="1800" dirty="0">
                <a:solidFill>
                  <a:srgbClr val="231F20"/>
                </a:solidFill>
                <a:effectLst/>
                <a:latin typeface="ZHODgs-581"/>
              </a:rPr>
              <a:t>，</a:t>
            </a:r>
            <a:r>
              <a:rPr lang="en-US" altLang="zh-CN" sz="1800" dirty="0">
                <a:solidFill>
                  <a:srgbClr val="231F20"/>
                </a:solidFill>
                <a:effectLst/>
                <a:latin typeface="ZHODgs-582"/>
              </a:rPr>
              <a:t>n</a:t>
            </a:r>
            <a:r>
              <a:rPr lang="en-US" altLang="zh-CN" sz="1800" dirty="0">
                <a:solidFill>
                  <a:srgbClr val="231F20"/>
                </a:solidFill>
                <a:effectLst/>
                <a:latin typeface="ZHODgs-580"/>
              </a:rPr>
              <a:t>-2)                                (10)</a:t>
            </a:r>
          </a:p>
          <a:p>
            <a:endParaRPr lang="en-US" altLang="zh-CN" dirty="0"/>
          </a:p>
          <a:p>
            <a:r>
              <a:rPr lang="zh-CN" altLang="en-US" sz="1800" dirty="0">
                <a:solidFill>
                  <a:srgbClr val="231F20"/>
                </a:solidFill>
                <a:effectLst/>
                <a:latin typeface="KTJ"/>
              </a:rPr>
              <a:t>令</a:t>
            </a:r>
            <a:r>
              <a:rPr lang="en-US" altLang="zh-CN" sz="1800" dirty="0">
                <a:solidFill>
                  <a:srgbClr val="231F20"/>
                </a:solidFill>
                <a:effectLst/>
                <a:latin typeface="ZHODgs-585"/>
              </a:rPr>
              <a:t>d</a:t>
            </a:r>
            <a:r>
              <a:rPr lang="en-US" altLang="zh-CN" sz="1800" dirty="0">
                <a:solidFill>
                  <a:srgbClr val="231F20"/>
                </a:solidFill>
                <a:effectLst/>
                <a:latin typeface="ZHODgs-580"/>
              </a:rPr>
              <a:t>=max(</a:t>
            </a:r>
            <a:r>
              <a:rPr lang="en-US" altLang="zh-CN" sz="1800" dirty="0">
                <a:solidFill>
                  <a:srgbClr val="231F20"/>
                </a:solidFill>
                <a:effectLst/>
                <a:latin typeface="ZHODgs-582"/>
              </a:rPr>
              <a:t>B</a:t>
            </a:r>
            <a:r>
              <a:rPr lang="en-US" altLang="zh-CN" sz="1800" dirty="0">
                <a:solidFill>
                  <a:srgbClr val="231F20"/>
                </a:solidFill>
                <a:effectLst/>
                <a:latin typeface="ZHODgs-580"/>
              </a:rPr>
              <a:t>1(2</a:t>
            </a:r>
            <a:r>
              <a:rPr lang="en-US" altLang="zh-CN" sz="1800" dirty="0">
                <a:solidFill>
                  <a:srgbClr val="231F20"/>
                </a:solidFill>
                <a:effectLst/>
                <a:latin typeface="ZHODgs-582"/>
              </a:rPr>
              <a:t>i</a:t>
            </a:r>
            <a:r>
              <a:rPr lang="en-US" altLang="zh-CN" sz="1800" dirty="0">
                <a:solidFill>
                  <a:srgbClr val="231F20"/>
                </a:solidFill>
                <a:effectLst/>
                <a:latin typeface="ZHODgs-580"/>
              </a:rPr>
              <a:t>-1)</a:t>
            </a:r>
            <a:r>
              <a:rPr lang="zh-CN" altLang="en-US" sz="1800" dirty="0">
                <a:solidFill>
                  <a:srgbClr val="231F20"/>
                </a:solidFill>
                <a:effectLst/>
                <a:latin typeface="ZHODgs-581"/>
              </a:rPr>
              <a:t>，</a:t>
            </a:r>
            <a:r>
              <a:rPr lang="en-US" altLang="zh-CN" sz="1800" dirty="0">
                <a:solidFill>
                  <a:srgbClr val="231F20"/>
                </a:solidFill>
                <a:effectLst/>
                <a:latin typeface="ZHODgs-582"/>
              </a:rPr>
              <a:t>B</a:t>
            </a:r>
            <a:r>
              <a:rPr lang="en-US" altLang="zh-CN" sz="1800" dirty="0">
                <a:solidFill>
                  <a:srgbClr val="231F20"/>
                </a:solidFill>
                <a:effectLst/>
                <a:latin typeface="ZHODgs-580"/>
              </a:rPr>
              <a:t>1(2</a:t>
            </a:r>
            <a:r>
              <a:rPr lang="en-US" altLang="zh-CN" sz="1800" dirty="0">
                <a:solidFill>
                  <a:srgbClr val="231F20"/>
                </a:solidFill>
                <a:effectLst/>
                <a:latin typeface="ZHODgs-582"/>
              </a:rPr>
              <a:t>i</a:t>
            </a:r>
            <a:r>
              <a:rPr lang="en-US" altLang="zh-CN" sz="1800" dirty="0">
                <a:solidFill>
                  <a:srgbClr val="231F20"/>
                </a:solidFill>
                <a:effectLst/>
                <a:latin typeface="ZHODgs-580"/>
              </a:rPr>
              <a:t>))+1</a:t>
            </a:r>
            <a:r>
              <a:rPr lang="zh-CN" altLang="en-US" sz="1800" dirty="0">
                <a:solidFill>
                  <a:srgbClr val="231F20"/>
                </a:solidFill>
                <a:effectLst/>
                <a:latin typeface="ZHODgs-581"/>
              </a:rPr>
              <a:t>，</a:t>
            </a:r>
            <a:r>
              <a:rPr lang="zh-CN" altLang="en-US" sz="1800" dirty="0">
                <a:solidFill>
                  <a:srgbClr val="231F20"/>
                </a:solidFill>
                <a:effectLst/>
                <a:latin typeface="KTJ"/>
              </a:rPr>
              <a:t>其中</a:t>
            </a:r>
            <a:r>
              <a:rPr lang="zh-CN" altLang="en-US" sz="1800" dirty="0">
                <a:solidFill>
                  <a:srgbClr val="231F20"/>
                </a:solidFill>
                <a:effectLst/>
                <a:latin typeface="ZHODgs-581"/>
              </a:rPr>
              <a:t>，</a:t>
            </a:r>
            <a:r>
              <a:rPr lang="en-US" altLang="zh-CN" sz="1800" dirty="0">
                <a:solidFill>
                  <a:srgbClr val="231F20"/>
                </a:solidFill>
                <a:effectLst/>
                <a:latin typeface="ZHODgs-580"/>
              </a:rPr>
              <a:t>max(</a:t>
            </a:r>
            <a:r>
              <a:rPr lang="en-US" altLang="zh-CN" sz="1800" dirty="0">
                <a:solidFill>
                  <a:srgbClr val="231F20"/>
                </a:solidFill>
                <a:effectLst/>
                <a:latin typeface="ZHODgs-581"/>
              </a:rPr>
              <a:t>·</a:t>
            </a:r>
            <a:r>
              <a:rPr lang="en-US" altLang="zh-CN" sz="1800" dirty="0">
                <a:solidFill>
                  <a:srgbClr val="231F20"/>
                </a:solidFill>
                <a:effectLst/>
                <a:latin typeface="ZHODgs-580"/>
              </a:rPr>
              <a:t>)</a:t>
            </a:r>
            <a:r>
              <a:rPr lang="zh-CN" altLang="en-US" sz="1800" dirty="0">
                <a:solidFill>
                  <a:srgbClr val="231F20"/>
                </a:solidFill>
                <a:effectLst/>
                <a:latin typeface="KTJ"/>
              </a:rPr>
              <a:t>是取最大值函数</a:t>
            </a:r>
            <a:r>
              <a:rPr lang="zh-CN" altLang="en-US" sz="1800" dirty="0">
                <a:solidFill>
                  <a:srgbClr val="231F20"/>
                </a:solidFill>
                <a:effectLst/>
                <a:latin typeface="ZHODgs-581"/>
              </a:rPr>
              <a:t>，</a:t>
            </a:r>
            <a:r>
              <a:rPr lang="en-US" altLang="zh-CN" sz="1800" dirty="0" err="1">
                <a:solidFill>
                  <a:srgbClr val="231F20"/>
                </a:solidFill>
                <a:effectLst/>
                <a:latin typeface="ZHODgs-582"/>
              </a:rPr>
              <a:t>i</a:t>
            </a:r>
            <a:r>
              <a:rPr lang="en-US" altLang="zh-CN" sz="1800" dirty="0">
                <a:solidFill>
                  <a:srgbClr val="231F20"/>
                </a:solidFill>
                <a:effectLst/>
                <a:latin typeface="ZHODgs-580"/>
              </a:rPr>
              <a:t>=1</a:t>
            </a:r>
            <a:r>
              <a:rPr lang="zh-CN" altLang="en-US" sz="1800" dirty="0">
                <a:solidFill>
                  <a:srgbClr val="231F20"/>
                </a:solidFill>
                <a:effectLst/>
                <a:latin typeface="ZHODgs-581"/>
              </a:rPr>
              <a:t>，</a:t>
            </a:r>
            <a:r>
              <a:rPr lang="en-US" altLang="zh-CN" sz="1800" dirty="0">
                <a:solidFill>
                  <a:srgbClr val="231F20"/>
                </a:solidFill>
                <a:effectLst/>
                <a:latin typeface="ZHODgs-580"/>
              </a:rPr>
              <a:t>2</a:t>
            </a:r>
            <a:r>
              <a:rPr lang="zh-CN" altLang="en-US" sz="1800" dirty="0">
                <a:solidFill>
                  <a:srgbClr val="231F20"/>
                </a:solidFill>
                <a:effectLst/>
                <a:latin typeface="ZHODgs-581"/>
              </a:rPr>
              <a:t>，</a:t>
            </a:r>
            <a:r>
              <a:rPr lang="en-US" altLang="zh-CN" sz="1800" dirty="0">
                <a:solidFill>
                  <a:srgbClr val="231F20"/>
                </a:solidFill>
                <a:effectLst/>
                <a:latin typeface="ZHODgs-580"/>
              </a:rPr>
              <a:t>3</a:t>
            </a:r>
            <a:r>
              <a:rPr lang="zh-CN" altLang="en-US" sz="1800" dirty="0">
                <a:solidFill>
                  <a:srgbClr val="231F20"/>
                </a:solidFill>
                <a:effectLst/>
                <a:latin typeface="ZHODgs-581"/>
              </a:rPr>
              <a:t>，</a:t>
            </a:r>
            <a:r>
              <a:rPr lang="en-US" altLang="zh-CN" sz="1800" dirty="0">
                <a:solidFill>
                  <a:srgbClr val="231F20"/>
                </a:solidFill>
                <a:effectLst/>
                <a:latin typeface="ZHODgs-580"/>
              </a:rPr>
              <a:t>4</a:t>
            </a:r>
            <a:r>
              <a:rPr lang="zh-CN" altLang="en-US" sz="1800" dirty="0">
                <a:solidFill>
                  <a:srgbClr val="231F20"/>
                </a:solidFill>
                <a:effectLst/>
                <a:latin typeface="ZHODgs-581"/>
              </a:rPr>
              <a:t>，</a:t>
            </a:r>
            <a:r>
              <a:rPr lang="en-US" altLang="zh-CN" sz="1800" dirty="0">
                <a:solidFill>
                  <a:srgbClr val="231F20"/>
                </a:solidFill>
                <a:effectLst/>
                <a:latin typeface="ZHODgs-585"/>
              </a:rPr>
              <a:t>d</a:t>
            </a:r>
            <a:r>
              <a:rPr lang="zh-CN" altLang="en-US" sz="1800" dirty="0">
                <a:solidFill>
                  <a:srgbClr val="231F20"/>
                </a:solidFill>
                <a:effectLst/>
                <a:latin typeface="KTJ"/>
              </a:rPr>
              <a:t>是一个</a:t>
            </a:r>
            <a:r>
              <a:rPr lang="en-US" altLang="zh-CN" sz="1800" dirty="0">
                <a:solidFill>
                  <a:srgbClr val="231F20"/>
                </a:solidFill>
                <a:effectLst/>
                <a:latin typeface="ZHODgs-580"/>
              </a:rPr>
              <a:t>1</a:t>
            </a:r>
            <a:r>
              <a:rPr lang="en-US" altLang="zh-CN" sz="1800" dirty="0">
                <a:solidFill>
                  <a:srgbClr val="231F20"/>
                </a:solidFill>
                <a:effectLst/>
                <a:latin typeface="ZHODgs-586"/>
              </a:rPr>
              <a:t>×</a:t>
            </a:r>
            <a:r>
              <a:rPr lang="en-US" altLang="zh-CN" sz="1800" dirty="0">
                <a:solidFill>
                  <a:srgbClr val="231F20"/>
                </a:solidFill>
                <a:effectLst/>
                <a:latin typeface="ZHODgs-580"/>
              </a:rPr>
              <a:t>4</a:t>
            </a:r>
            <a:r>
              <a:rPr lang="zh-CN" altLang="en-US" sz="1800" dirty="0">
                <a:solidFill>
                  <a:srgbClr val="231F20"/>
                </a:solidFill>
                <a:effectLst/>
                <a:latin typeface="KTJ"/>
              </a:rPr>
              <a:t>的一维向量</a:t>
            </a:r>
            <a:r>
              <a:rPr lang="zh-CN" altLang="en-US" sz="1800" dirty="0">
                <a:solidFill>
                  <a:srgbClr val="231F20"/>
                </a:solidFill>
                <a:effectLst/>
                <a:latin typeface="ZHODgs-581"/>
              </a:rPr>
              <a:t>。</a:t>
            </a:r>
            <a:r>
              <a:rPr lang="zh-CN" altLang="en-US" sz="1800" dirty="0">
                <a:solidFill>
                  <a:srgbClr val="231F20"/>
                </a:solidFill>
                <a:effectLst/>
                <a:latin typeface="KTJ"/>
              </a:rPr>
              <a:t>利用将图像分为</a:t>
            </a:r>
            <a:r>
              <a:rPr lang="en-US" altLang="zh-CN" sz="1800" dirty="0">
                <a:solidFill>
                  <a:srgbClr val="231F20"/>
                </a:solidFill>
                <a:effectLst/>
                <a:latin typeface="ZHODgs-580"/>
              </a:rPr>
              <a:t>9</a:t>
            </a:r>
            <a:r>
              <a:rPr lang="zh-CN" altLang="en-US" sz="1800" dirty="0">
                <a:solidFill>
                  <a:srgbClr val="231F20"/>
                </a:solidFill>
                <a:effectLst/>
                <a:latin typeface="KTJ"/>
              </a:rPr>
              <a:t>个尺寸不同的矩阵块</a:t>
            </a:r>
            <a:r>
              <a:rPr lang="zh-CN" altLang="en-US" sz="1800" dirty="0">
                <a:solidFill>
                  <a:srgbClr val="231F20"/>
                </a:solidFill>
                <a:effectLst/>
                <a:latin typeface="ZHODgs-581"/>
              </a:rPr>
              <a:t>，</a:t>
            </a:r>
            <a:r>
              <a:rPr lang="zh-CN" altLang="en-US" sz="1800" dirty="0">
                <a:solidFill>
                  <a:srgbClr val="231F20"/>
                </a:solidFill>
                <a:effectLst/>
                <a:latin typeface="KTJ"/>
              </a:rPr>
              <a:t>具体分块模型如图</a:t>
            </a:r>
            <a:r>
              <a:rPr lang="en-US" altLang="zh-CN" sz="1800" dirty="0">
                <a:solidFill>
                  <a:srgbClr val="231F20"/>
                </a:solidFill>
                <a:effectLst/>
                <a:latin typeface="ZHODgs-580"/>
              </a:rPr>
              <a:t>5</a:t>
            </a:r>
            <a:r>
              <a:rPr lang="zh-CN" altLang="en-US" sz="1800" dirty="0">
                <a:solidFill>
                  <a:srgbClr val="231F20"/>
                </a:solidFill>
                <a:effectLst/>
                <a:latin typeface="KTJ"/>
              </a:rPr>
              <a:t>所示</a:t>
            </a:r>
            <a:r>
              <a:rPr lang="zh-CN" altLang="en-US" sz="1800" dirty="0">
                <a:solidFill>
                  <a:srgbClr val="231F20"/>
                </a:solidFill>
                <a:effectLst/>
                <a:latin typeface="ZHODgs-581"/>
              </a:rPr>
              <a:t>。</a:t>
            </a:r>
            <a:endParaRPr lang="zh-CN" altLang="en-US" dirty="0"/>
          </a:p>
        </p:txBody>
      </p:sp>
    </p:spTree>
    <p:extLst>
      <p:ext uri="{BB962C8B-B14F-4D97-AF65-F5344CB8AC3E}">
        <p14:creationId xmlns:p14="http://schemas.microsoft.com/office/powerpoint/2010/main" val="877058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分块图示</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F578501-13CA-6467-0E59-3E5EB39D1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997" y="232207"/>
            <a:ext cx="3292125" cy="4679085"/>
          </a:xfrm>
          <a:prstGeom prst="rect">
            <a:avLst/>
          </a:prstGeom>
        </p:spPr>
      </p:pic>
    </p:spTree>
    <p:extLst>
      <p:ext uri="{BB962C8B-B14F-4D97-AF65-F5344CB8AC3E}">
        <p14:creationId xmlns:p14="http://schemas.microsoft.com/office/powerpoint/2010/main" val="34498728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加密算法</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C395F9B-F982-7D0A-3FF6-C465FE210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846" y="646074"/>
            <a:ext cx="4770307" cy="4138199"/>
          </a:xfrm>
          <a:prstGeom prst="rect">
            <a:avLst/>
          </a:prstGeom>
        </p:spPr>
      </p:pic>
    </p:spTree>
    <p:extLst>
      <p:ext uri="{BB962C8B-B14F-4D97-AF65-F5344CB8AC3E}">
        <p14:creationId xmlns:p14="http://schemas.microsoft.com/office/powerpoint/2010/main" val="31577830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代码</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C54437A-2C72-FBC8-D0B5-FB9EC0525120}"/>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626290" y="855670"/>
            <a:ext cx="2072820" cy="2644369"/>
          </a:xfrm>
          <a:prstGeom prst="rect">
            <a:avLst/>
          </a:prstGeom>
        </p:spPr>
      </p:pic>
      <p:pic>
        <p:nvPicPr>
          <p:cNvPr id="7" name="图片 6">
            <a:extLst>
              <a:ext uri="{FF2B5EF4-FFF2-40B4-BE49-F238E27FC236}">
                <a16:creationId xmlns:a16="http://schemas.microsoft.com/office/drawing/2014/main" id="{7527D995-6EA8-58EA-47A1-CA72BB0E6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306" y="855670"/>
            <a:ext cx="2956816" cy="3002540"/>
          </a:xfrm>
          <a:prstGeom prst="rect">
            <a:avLst/>
          </a:prstGeom>
        </p:spPr>
      </p:pic>
      <p:pic>
        <p:nvPicPr>
          <p:cNvPr id="9" name="图片 8">
            <a:extLst>
              <a:ext uri="{FF2B5EF4-FFF2-40B4-BE49-F238E27FC236}">
                <a16:creationId xmlns:a16="http://schemas.microsoft.com/office/drawing/2014/main" id="{107FEE97-5521-270F-D107-D3EBF794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909" y="939496"/>
            <a:ext cx="3353091" cy="2476715"/>
          </a:xfrm>
          <a:prstGeom prst="rect">
            <a:avLst/>
          </a:prstGeom>
        </p:spPr>
      </p:pic>
    </p:spTree>
    <p:extLst>
      <p:ext uri="{BB962C8B-B14F-4D97-AF65-F5344CB8AC3E}">
        <p14:creationId xmlns:p14="http://schemas.microsoft.com/office/powerpoint/2010/main" val="1974512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08EA776-4BC2-2C9B-6A47-ECEA10433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107" y="1287668"/>
            <a:ext cx="4473328" cy="2568163"/>
          </a:xfrm>
          <a:prstGeom prst="rect">
            <a:avLst/>
          </a:prstGeom>
        </p:spPr>
      </p:pic>
    </p:spTree>
    <p:extLst>
      <p:ext uri="{BB962C8B-B14F-4D97-AF65-F5344CB8AC3E}">
        <p14:creationId xmlns:p14="http://schemas.microsoft.com/office/powerpoint/2010/main" val="15265250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运行结果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BC64715-9369-4F31-0997-292D6BB01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8" y="1649622"/>
            <a:ext cx="4656223" cy="2484335"/>
          </a:xfrm>
          <a:prstGeom prst="rect">
            <a:avLst/>
          </a:prstGeom>
        </p:spPr>
      </p:pic>
    </p:spTree>
    <p:extLst>
      <p:ext uri="{BB962C8B-B14F-4D97-AF65-F5344CB8AC3E}">
        <p14:creationId xmlns:p14="http://schemas.microsoft.com/office/powerpoint/2010/main" val="35461103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画的分析图</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385EED1-580E-1FBB-E0C9-A0BD566EB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746" y="1241978"/>
            <a:ext cx="4274954" cy="2592485"/>
          </a:xfrm>
          <a:prstGeom prst="rect">
            <a:avLst/>
          </a:prstGeom>
        </p:spPr>
      </p:pic>
    </p:spTree>
    <p:extLst>
      <p:ext uri="{BB962C8B-B14F-4D97-AF65-F5344CB8AC3E}">
        <p14:creationId xmlns:p14="http://schemas.microsoft.com/office/powerpoint/2010/main" val="2328815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理论解释</a:t>
            </a: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原始论文结果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0745901-AC9E-F849-6CBF-A2F905030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20" y="905131"/>
            <a:ext cx="4632959" cy="3624264"/>
          </a:xfrm>
          <a:prstGeom prst="rect">
            <a:avLst/>
          </a:prstGeom>
        </p:spPr>
      </p:pic>
    </p:spTree>
    <p:extLst>
      <p:ext uri="{BB962C8B-B14F-4D97-AF65-F5344CB8AC3E}">
        <p14:creationId xmlns:p14="http://schemas.microsoft.com/office/powerpoint/2010/main" val="323522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原始论文结果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FB52417-0980-418E-F3A8-E9BCAAC9E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44284"/>
            <a:ext cx="3284219" cy="4854931"/>
          </a:xfrm>
          <a:prstGeom prst="rect">
            <a:avLst/>
          </a:prstGeom>
        </p:spPr>
      </p:pic>
    </p:spTree>
    <p:extLst>
      <p:ext uri="{BB962C8B-B14F-4D97-AF65-F5344CB8AC3E}">
        <p14:creationId xmlns:p14="http://schemas.microsoft.com/office/powerpoint/2010/main" val="2358837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原始论文结果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9D76B2A-98AB-0E7F-1CA9-9EC5C61F0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821" y="241530"/>
            <a:ext cx="2994660" cy="4660440"/>
          </a:xfrm>
          <a:prstGeom prst="rect">
            <a:avLst/>
          </a:prstGeom>
        </p:spPr>
      </p:pic>
    </p:spTree>
    <p:extLst>
      <p:ext uri="{BB962C8B-B14F-4D97-AF65-F5344CB8AC3E}">
        <p14:creationId xmlns:p14="http://schemas.microsoft.com/office/powerpoint/2010/main" val="838483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改进结果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5FBFD617-6F86-A331-7623-FFA7269E0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20" y="1396136"/>
            <a:ext cx="4522588" cy="2673013"/>
          </a:xfrm>
          <a:prstGeom prst="rect">
            <a:avLst/>
          </a:prstGeom>
        </p:spPr>
      </p:pic>
    </p:spTree>
    <p:extLst>
      <p:ext uri="{BB962C8B-B14F-4D97-AF65-F5344CB8AC3E}">
        <p14:creationId xmlns:p14="http://schemas.microsoft.com/office/powerpoint/2010/main" val="4832268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
        <p:nvSpPr>
          <p:cNvPr id="2" name="文本框 1"/>
          <p:cNvSpPr txBox="1"/>
          <p:nvPr/>
        </p:nvSpPr>
        <p:spPr>
          <a:xfrm>
            <a:off x="3480466" y="2787026"/>
            <a:ext cx="2059781" cy="530225"/>
          </a:xfrm>
          <a:prstGeom prst="rect">
            <a:avLst/>
          </a:prstGeom>
          <a:noFill/>
        </p:spPr>
        <p:txBody>
          <a:bodyPr wrap="square" lIns="68580" tIns="34290" rIns="68580" bIns="34290" rtlCol="0">
            <a:spAutoFit/>
          </a:bodyPr>
          <a:lstStyle/>
          <a:p>
            <a:pPr algn="ctr">
              <a:defRPr/>
            </a:pPr>
            <a:r>
              <a:rPr lang="zh-CN" altLang="en-US" sz="3000" dirty="0">
                <a:solidFill>
                  <a:srgbClr val="1B4367"/>
                </a:solidFill>
                <a:cs typeface="+mn-ea"/>
                <a:sym typeface="+mn-lt"/>
              </a:rPr>
              <a:t>感谢聆听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Logistic</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104A725-DC64-DA0C-1810-FA0D41AECB46}"/>
              </a:ext>
            </a:extLst>
          </p:cNvPr>
          <p:cNvSpPr txBox="1"/>
          <p:nvPr/>
        </p:nvSpPr>
        <p:spPr>
          <a:xfrm>
            <a:off x="709386" y="745588"/>
            <a:ext cx="7308167" cy="3631763"/>
          </a:xfrm>
          <a:prstGeom prst="rect">
            <a:avLst/>
          </a:prstGeom>
          <a:noFill/>
        </p:spPr>
        <p:txBody>
          <a:bodyPr wrap="square" rtlCol="0">
            <a:spAutoFit/>
          </a:bodyPr>
          <a:lstStyle/>
          <a:p>
            <a:r>
              <a:rPr lang="en-US" altLang="zh-CN" sz="1800" dirty="0">
                <a:solidFill>
                  <a:srgbClr val="231F20"/>
                </a:solidFill>
                <a:effectLst/>
                <a:latin typeface="ZMMI67-174"/>
              </a:rPr>
              <a:t>Logistic</a:t>
            </a:r>
            <a:r>
              <a:rPr lang="zh-CN" altLang="en-US" sz="1800" dirty="0">
                <a:solidFill>
                  <a:srgbClr val="231F20"/>
                </a:solidFill>
                <a:effectLst/>
                <a:latin typeface="KTJ"/>
              </a:rPr>
              <a:t>映射是应用最为广泛的一种混沌映射</a:t>
            </a:r>
            <a:r>
              <a:rPr lang="zh-CN" altLang="en-US" sz="1800" dirty="0">
                <a:solidFill>
                  <a:srgbClr val="231F20"/>
                </a:solidFill>
                <a:effectLst/>
                <a:latin typeface="ZMMI67-175"/>
              </a:rPr>
              <a:t>，</a:t>
            </a:r>
            <a:r>
              <a:rPr lang="zh-CN" altLang="en-US" sz="1800" dirty="0">
                <a:solidFill>
                  <a:srgbClr val="231F20"/>
                </a:solidFill>
                <a:effectLst/>
                <a:latin typeface="KTJ"/>
              </a:rPr>
              <a:t>其在研究时间离散的动力系统时具有较好的特性</a:t>
            </a:r>
            <a:r>
              <a:rPr lang="zh-CN" altLang="en-US" sz="1800" dirty="0">
                <a:solidFill>
                  <a:srgbClr val="231F20"/>
                </a:solidFill>
                <a:effectLst/>
                <a:latin typeface="ZMMI67-175"/>
              </a:rPr>
              <a:t>，</a:t>
            </a:r>
            <a:r>
              <a:rPr lang="zh-CN" altLang="en-US" sz="1800" dirty="0">
                <a:solidFill>
                  <a:srgbClr val="231F20"/>
                </a:solidFill>
                <a:effectLst/>
                <a:latin typeface="KTJ"/>
              </a:rPr>
              <a:t>且对于研究混沌以及分形控制等方向是一个经典模型</a:t>
            </a:r>
            <a:r>
              <a:rPr lang="zh-CN" altLang="en-US" sz="1800" dirty="0">
                <a:solidFill>
                  <a:srgbClr val="231F20"/>
                </a:solidFill>
                <a:effectLst/>
                <a:latin typeface="ZMMI67-175"/>
              </a:rPr>
              <a:t>。</a:t>
            </a:r>
            <a:r>
              <a:rPr lang="zh-CN" altLang="en-US" sz="1800" dirty="0">
                <a:solidFill>
                  <a:srgbClr val="231F20"/>
                </a:solidFill>
                <a:effectLst/>
                <a:latin typeface="KTJ"/>
              </a:rPr>
              <a:t>其数学表达式为</a:t>
            </a:r>
            <a:endParaRPr lang="zh-CN" altLang="en-US" dirty="0"/>
          </a:p>
          <a:p>
            <a:endParaRPr lang="en-US" altLang="zh-CN" sz="1800" dirty="0">
              <a:solidFill>
                <a:srgbClr val="231F20"/>
              </a:solidFill>
              <a:latin typeface="ZMMI67-178"/>
            </a:endParaRPr>
          </a:p>
          <a:p>
            <a:endParaRPr lang="en-US" altLang="zh-CN" sz="1800" dirty="0">
              <a:solidFill>
                <a:srgbClr val="231F20"/>
              </a:solidFill>
              <a:latin typeface="ZMMI67-178"/>
            </a:endParaRPr>
          </a:p>
          <a:p>
            <a:endParaRPr lang="en-US" altLang="zh-CN" sz="1800" dirty="0">
              <a:solidFill>
                <a:srgbClr val="231F20"/>
              </a:solidFill>
              <a:latin typeface="ZMMI67-178"/>
            </a:endParaRPr>
          </a:p>
          <a:p>
            <a:endParaRPr lang="zh-CN" altLang="en-US" dirty="0"/>
          </a:p>
          <a:p>
            <a:r>
              <a:rPr lang="zh-CN" altLang="en-US" sz="1800" dirty="0">
                <a:solidFill>
                  <a:srgbClr val="231F20"/>
                </a:solidFill>
                <a:effectLst/>
                <a:latin typeface="KTJ"/>
              </a:rPr>
              <a:t>式中</a:t>
            </a:r>
            <a:r>
              <a:rPr lang="zh-CN" altLang="en-US" sz="1800" dirty="0">
                <a:solidFill>
                  <a:srgbClr val="231F20"/>
                </a:solidFill>
                <a:effectLst/>
                <a:latin typeface="ZMMI67-175"/>
              </a:rPr>
              <a:t>：</a:t>
            </a:r>
            <a:r>
              <a:rPr lang="en-US" altLang="zh-CN" sz="1800" dirty="0">
                <a:solidFill>
                  <a:srgbClr val="231F20"/>
                </a:solidFill>
                <a:effectLst/>
                <a:latin typeface="ZMMI67-178"/>
              </a:rPr>
              <a:t>x</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80"/>
              </a:rPr>
              <a:t>0</a:t>
            </a:r>
            <a:r>
              <a:rPr lang="zh-CN" altLang="en-US" sz="1800" dirty="0">
                <a:solidFill>
                  <a:srgbClr val="231F20"/>
                </a:solidFill>
                <a:effectLst/>
                <a:latin typeface="ZMMI67-175"/>
              </a:rPr>
              <a:t>，</a:t>
            </a:r>
            <a:r>
              <a:rPr lang="en-US" altLang="zh-CN" sz="1800" dirty="0">
                <a:solidFill>
                  <a:srgbClr val="231F20"/>
                </a:solidFill>
                <a:effectLst/>
                <a:latin typeface="ZMMI67-180"/>
              </a:rPr>
              <a:t>1</a:t>
            </a:r>
            <a:r>
              <a:rPr lang="zh-CN" altLang="en-US" sz="1800" dirty="0">
                <a:solidFill>
                  <a:srgbClr val="231F20"/>
                </a:solidFill>
                <a:effectLst/>
                <a:latin typeface="ZMMI67-175"/>
              </a:rPr>
              <a:t>）</a:t>
            </a:r>
            <a:r>
              <a:rPr lang="zh-CN" altLang="en-US" sz="1800" dirty="0">
                <a:solidFill>
                  <a:srgbClr val="231F20"/>
                </a:solidFill>
                <a:effectLst/>
                <a:latin typeface="KTJ"/>
              </a:rPr>
              <a:t>为第</a:t>
            </a:r>
            <a:r>
              <a:rPr lang="en-US" altLang="zh-CN" sz="1800" dirty="0">
                <a:solidFill>
                  <a:srgbClr val="231F20"/>
                </a:solidFill>
                <a:effectLst/>
                <a:latin typeface="ZMMI67-178"/>
              </a:rPr>
              <a:t>n</a:t>
            </a:r>
            <a:r>
              <a:rPr lang="zh-CN" altLang="en-US" sz="1800" dirty="0">
                <a:solidFill>
                  <a:srgbClr val="231F20"/>
                </a:solidFill>
                <a:effectLst/>
                <a:latin typeface="KTJ"/>
              </a:rPr>
              <a:t>个混沌位置</a:t>
            </a:r>
            <a:r>
              <a:rPr lang="zh-CN" altLang="en-US" sz="1800" dirty="0">
                <a:solidFill>
                  <a:srgbClr val="231F20"/>
                </a:solidFill>
                <a:effectLst/>
                <a:latin typeface="ZMMI67-175"/>
              </a:rPr>
              <a:t>；</a:t>
            </a:r>
            <a:r>
              <a:rPr lang="en-US" altLang="zh-CN" sz="1800" dirty="0">
                <a:solidFill>
                  <a:srgbClr val="231F20"/>
                </a:solidFill>
                <a:effectLst/>
                <a:latin typeface="ZMMI67-179"/>
              </a:rPr>
              <a:t>μ</a:t>
            </a:r>
            <a:r>
              <a:rPr lang="zh-CN" altLang="en-US" sz="1800" dirty="0">
                <a:solidFill>
                  <a:srgbClr val="231F20"/>
                </a:solidFill>
                <a:effectLst/>
                <a:latin typeface="KTJ"/>
              </a:rPr>
              <a:t>为控制参数</a:t>
            </a:r>
            <a:r>
              <a:rPr lang="zh-CN" altLang="en-US" sz="1800" dirty="0">
                <a:solidFill>
                  <a:srgbClr val="231F20"/>
                </a:solidFill>
                <a:effectLst/>
                <a:latin typeface="ZMMI67-175"/>
              </a:rPr>
              <a:t>，</a:t>
            </a:r>
            <a:endParaRPr lang="zh-CN" altLang="en-US" dirty="0"/>
          </a:p>
          <a:p>
            <a:r>
              <a:rPr lang="zh-CN" altLang="en-US" sz="1800" dirty="0">
                <a:solidFill>
                  <a:srgbClr val="231F20"/>
                </a:solidFill>
                <a:effectLst/>
                <a:latin typeface="KTJ"/>
              </a:rPr>
              <a:t>当</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80"/>
              </a:rPr>
              <a:t>3</a:t>
            </a:r>
            <a:r>
              <a:rPr lang="en-US" altLang="zh-CN" sz="1800" dirty="0">
                <a:solidFill>
                  <a:srgbClr val="231F20"/>
                </a:solidFill>
                <a:effectLst/>
                <a:latin typeface="ZMMI67-174"/>
              </a:rPr>
              <a:t>.56994</a:t>
            </a:r>
            <a:r>
              <a:rPr lang="zh-CN" altLang="en-US" sz="1800" dirty="0">
                <a:solidFill>
                  <a:srgbClr val="231F20"/>
                </a:solidFill>
                <a:effectLst/>
                <a:latin typeface="ZMMI67-175"/>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时</a:t>
            </a:r>
            <a:r>
              <a:rPr lang="zh-CN" altLang="en-US" sz="1800" dirty="0">
                <a:solidFill>
                  <a:srgbClr val="231F20"/>
                </a:solidFill>
                <a:effectLst/>
                <a:latin typeface="ZMMI67-175"/>
              </a:rPr>
              <a:t>，</a:t>
            </a:r>
            <a:r>
              <a:rPr lang="zh-CN" altLang="en-US" sz="1800" dirty="0">
                <a:solidFill>
                  <a:srgbClr val="231F20"/>
                </a:solidFill>
                <a:effectLst/>
                <a:latin typeface="KTJ"/>
              </a:rPr>
              <a:t>系统会不断迭代使之出现其该有的混沌特性</a:t>
            </a:r>
            <a:r>
              <a:rPr lang="zh-CN" altLang="en-US" sz="1800" dirty="0">
                <a:solidFill>
                  <a:srgbClr val="231F20"/>
                </a:solidFill>
                <a:effectLst/>
                <a:latin typeface="ZMMI67-175"/>
              </a:rPr>
              <a:t>，</a:t>
            </a:r>
            <a:r>
              <a:rPr lang="zh-CN" altLang="en-US" sz="1800" dirty="0">
                <a:solidFill>
                  <a:srgbClr val="231F20"/>
                </a:solidFill>
                <a:effectLst/>
                <a:latin typeface="KTJ"/>
              </a:rPr>
              <a:t>由此可得到</a:t>
            </a:r>
            <a:r>
              <a:rPr lang="en-US" altLang="zh-CN" sz="1800" dirty="0">
                <a:solidFill>
                  <a:srgbClr val="231F20"/>
                </a:solidFill>
                <a:effectLst/>
                <a:latin typeface="ZMMI67-174"/>
              </a:rPr>
              <a:t>Logistic</a:t>
            </a:r>
            <a:r>
              <a:rPr lang="zh-CN" altLang="en-US" sz="1800" dirty="0">
                <a:solidFill>
                  <a:srgbClr val="231F20"/>
                </a:solidFill>
                <a:effectLst/>
                <a:latin typeface="KTJ"/>
              </a:rPr>
              <a:t>映射的混沌序列</a:t>
            </a:r>
            <a:r>
              <a:rPr lang="en-US" altLang="zh-CN" sz="1800" dirty="0">
                <a:solidFill>
                  <a:srgbClr val="231F20"/>
                </a:solidFill>
                <a:effectLst/>
                <a:latin typeface="ZMMI67-174"/>
              </a:rPr>
              <a:t>[10]</a:t>
            </a:r>
            <a:r>
              <a:rPr lang="zh-CN" altLang="en-US" sz="1800" dirty="0">
                <a:solidFill>
                  <a:srgbClr val="231F20"/>
                </a:solidFill>
                <a:effectLst/>
                <a:latin typeface="ZMMI67-175"/>
              </a:rPr>
              <a:t>。</a:t>
            </a:r>
            <a:r>
              <a:rPr lang="zh-CN" altLang="en-US" sz="1800" dirty="0">
                <a:solidFill>
                  <a:srgbClr val="231F20"/>
                </a:solidFill>
                <a:effectLst/>
                <a:latin typeface="KTJ"/>
              </a:rPr>
              <a:t>当式</a:t>
            </a:r>
            <a:r>
              <a:rPr lang="zh-CN" altLang="en-US" sz="1800" dirty="0">
                <a:solidFill>
                  <a:srgbClr val="231F20"/>
                </a:solidFill>
                <a:effectLst/>
                <a:latin typeface="ZMMI67-175"/>
              </a:rPr>
              <a:t>（</a:t>
            </a:r>
            <a:r>
              <a:rPr lang="en-US" altLang="zh-CN" sz="1800" dirty="0">
                <a:solidFill>
                  <a:srgbClr val="231F20"/>
                </a:solidFill>
                <a:effectLst/>
                <a:latin typeface="ZMMI67-174"/>
              </a:rPr>
              <a:t>1</a:t>
            </a:r>
            <a:r>
              <a:rPr lang="zh-CN" altLang="en-US" sz="1800" dirty="0">
                <a:solidFill>
                  <a:srgbClr val="231F20"/>
                </a:solidFill>
                <a:effectLst/>
                <a:latin typeface="ZMMI67-175"/>
              </a:rPr>
              <a:t>）</a:t>
            </a:r>
            <a:r>
              <a:rPr lang="zh-CN" altLang="en-US" sz="1800" dirty="0">
                <a:solidFill>
                  <a:srgbClr val="231F20"/>
                </a:solidFill>
                <a:effectLst/>
                <a:latin typeface="KTJ"/>
              </a:rPr>
              <a:t>中取</a:t>
            </a:r>
            <a:r>
              <a:rPr lang="en-US" altLang="zh-CN" sz="1800" dirty="0">
                <a:solidFill>
                  <a:srgbClr val="231F20"/>
                </a:solidFill>
                <a:effectLst/>
                <a:latin typeface="ZMMI67-178"/>
              </a:rPr>
              <a:t>x</a:t>
            </a:r>
            <a:r>
              <a:rPr lang="zh-CN" altLang="en-US" sz="1800" dirty="0">
                <a:solidFill>
                  <a:srgbClr val="231F20"/>
                </a:solidFill>
                <a:effectLst/>
                <a:latin typeface="ZMMI67-180"/>
              </a:rPr>
              <a:t>＝</a:t>
            </a:r>
            <a:r>
              <a:rPr lang="en-US" altLang="zh-CN" sz="1800" dirty="0">
                <a:solidFill>
                  <a:srgbClr val="231F20"/>
                </a:solidFill>
                <a:effectLst/>
                <a:latin typeface="ZMMI67-174"/>
              </a:rPr>
              <a:t>0.72</a:t>
            </a:r>
            <a:r>
              <a:rPr lang="zh-CN" altLang="en-US" sz="1800" dirty="0">
                <a:solidFill>
                  <a:srgbClr val="231F20"/>
                </a:solidFill>
                <a:effectLst/>
                <a:latin typeface="ZMMI67-175"/>
              </a:rPr>
              <a:t>，</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74"/>
              </a:rPr>
              <a:t>2.</a:t>
            </a:r>
            <a:r>
              <a:rPr lang="en-US" altLang="zh-CN" sz="1800" dirty="0">
                <a:solidFill>
                  <a:srgbClr val="231F20"/>
                </a:solidFill>
                <a:effectLst/>
                <a:latin typeface="ZMMI67-180"/>
              </a:rPr>
              <a:t>6</a:t>
            </a:r>
            <a:r>
              <a:rPr lang="zh-CN" altLang="en-US" sz="1800" dirty="0">
                <a:solidFill>
                  <a:srgbClr val="231F20"/>
                </a:solidFill>
                <a:effectLst/>
                <a:latin typeface="ZMMI67-175"/>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时</a:t>
            </a:r>
            <a:r>
              <a:rPr lang="zh-CN" altLang="en-US" sz="1800" dirty="0">
                <a:solidFill>
                  <a:srgbClr val="231F20"/>
                </a:solidFill>
                <a:effectLst/>
                <a:latin typeface="ZMMI67-175"/>
              </a:rPr>
              <a:t>，</a:t>
            </a:r>
            <a:r>
              <a:rPr lang="zh-CN" altLang="en-US" sz="1800" dirty="0">
                <a:solidFill>
                  <a:srgbClr val="231F20"/>
                </a:solidFill>
                <a:effectLst/>
                <a:latin typeface="KTJ"/>
              </a:rPr>
              <a:t>如图</a:t>
            </a:r>
            <a:r>
              <a:rPr lang="en-US" altLang="zh-CN" sz="1800" dirty="0">
                <a:solidFill>
                  <a:srgbClr val="231F20"/>
                </a:solidFill>
                <a:effectLst/>
                <a:latin typeface="ZMMI67-174"/>
              </a:rPr>
              <a:t>1</a:t>
            </a:r>
            <a:r>
              <a:rPr lang="zh-CN" altLang="en-US" sz="1800" dirty="0">
                <a:solidFill>
                  <a:srgbClr val="231F20"/>
                </a:solidFill>
                <a:effectLst/>
                <a:latin typeface="KTJ"/>
              </a:rPr>
              <a:t>所示</a:t>
            </a:r>
            <a:r>
              <a:rPr lang="zh-CN" altLang="en-US" sz="1800" dirty="0">
                <a:solidFill>
                  <a:srgbClr val="231F20"/>
                </a:solidFill>
                <a:effectLst/>
                <a:latin typeface="ZMMI67-175"/>
              </a:rPr>
              <a:t>，</a:t>
            </a:r>
            <a:r>
              <a:rPr lang="zh-CN" altLang="en-US" sz="1800" dirty="0">
                <a:solidFill>
                  <a:srgbClr val="231F20"/>
                </a:solidFill>
                <a:effectLst/>
                <a:latin typeface="KTJ"/>
              </a:rPr>
              <a:t>可画出该混沌映射的分岔图</a:t>
            </a:r>
            <a:r>
              <a:rPr lang="zh-CN" altLang="en-US" sz="1800" dirty="0">
                <a:solidFill>
                  <a:srgbClr val="231F20"/>
                </a:solidFill>
                <a:effectLst/>
                <a:latin typeface="ZMMI67-175"/>
              </a:rPr>
              <a:t>。</a:t>
            </a:r>
            <a:r>
              <a:rPr lang="zh-CN" altLang="en-US" sz="1800" dirty="0">
                <a:solidFill>
                  <a:srgbClr val="231F20"/>
                </a:solidFill>
                <a:effectLst/>
                <a:latin typeface="KTJ"/>
              </a:rPr>
              <a:t>由此可见</a:t>
            </a:r>
            <a:r>
              <a:rPr lang="zh-CN" altLang="en-US" sz="1800" dirty="0">
                <a:solidFill>
                  <a:srgbClr val="231F20"/>
                </a:solidFill>
                <a:effectLst/>
                <a:latin typeface="ZMMI67-175"/>
              </a:rPr>
              <a:t>，</a:t>
            </a:r>
            <a:r>
              <a:rPr lang="en-US" altLang="zh-CN" sz="1800" dirty="0">
                <a:solidFill>
                  <a:srgbClr val="231F20"/>
                </a:solidFill>
                <a:effectLst/>
                <a:latin typeface="ZMMI67-179"/>
              </a:rPr>
              <a:t>μ</a:t>
            </a:r>
            <a:r>
              <a:rPr lang="zh-CN" altLang="en-US" sz="1800" dirty="0">
                <a:solidFill>
                  <a:srgbClr val="231F20"/>
                </a:solidFill>
                <a:effectLst/>
                <a:latin typeface="KTJ"/>
              </a:rPr>
              <a:t>取值范围外的参数</a:t>
            </a:r>
            <a:r>
              <a:rPr lang="zh-CN" altLang="en-US" sz="1800" dirty="0">
                <a:solidFill>
                  <a:srgbClr val="231F20"/>
                </a:solidFill>
                <a:effectLst/>
                <a:latin typeface="ZMMI67-175"/>
              </a:rPr>
              <a:t>，</a:t>
            </a:r>
            <a:r>
              <a:rPr lang="zh-CN" altLang="en-US" sz="1800" dirty="0">
                <a:solidFill>
                  <a:srgbClr val="231F20"/>
                </a:solidFill>
                <a:effectLst/>
                <a:latin typeface="KTJ"/>
              </a:rPr>
              <a:t>系统都会不处于混沌的状态</a:t>
            </a:r>
            <a:r>
              <a:rPr lang="zh-CN" altLang="en-US" sz="1800" dirty="0">
                <a:solidFill>
                  <a:srgbClr val="231F20"/>
                </a:solidFill>
                <a:effectLst/>
                <a:latin typeface="ZMMI67-175"/>
              </a:rPr>
              <a:t>，</a:t>
            </a:r>
            <a:r>
              <a:rPr lang="zh-CN" altLang="en-US" sz="1800" dirty="0">
                <a:solidFill>
                  <a:srgbClr val="231F20"/>
                </a:solidFill>
                <a:effectLst/>
                <a:latin typeface="KTJ"/>
              </a:rPr>
              <a:t>只有当</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zh-CN" altLang="en-US" sz="1800" dirty="0">
                <a:solidFill>
                  <a:srgbClr val="231F20"/>
                </a:solidFill>
                <a:effectLst/>
                <a:latin typeface="ZMMI67-175"/>
              </a:rPr>
              <a:t>（</a:t>
            </a:r>
            <a:r>
              <a:rPr lang="en-US" altLang="zh-CN" sz="1800" dirty="0">
                <a:solidFill>
                  <a:srgbClr val="231F20"/>
                </a:solidFill>
                <a:effectLst/>
                <a:latin typeface="ZMMI67-180"/>
              </a:rPr>
              <a:t>3</a:t>
            </a:r>
            <a:r>
              <a:rPr lang="en-US" altLang="zh-CN" sz="1800" dirty="0">
                <a:solidFill>
                  <a:srgbClr val="231F20"/>
                </a:solidFill>
                <a:effectLst/>
                <a:latin typeface="ZMMI67-174"/>
              </a:rPr>
              <a:t>.56994</a:t>
            </a:r>
            <a:r>
              <a:rPr lang="zh-CN" altLang="en-US" sz="1800" dirty="0">
                <a:solidFill>
                  <a:srgbClr val="231F20"/>
                </a:solidFill>
                <a:effectLst/>
                <a:latin typeface="ZMMI67-175"/>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时</a:t>
            </a:r>
            <a:r>
              <a:rPr lang="zh-CN" altLang="en-US" sz="1800" dirty="0">
                <a:solidFill>
                  <a:srgbClr val="231F20"/>
                </a:solidFill>
                <a:effectLst/>
                <a:latin typeface="ZMMI67-175"/>
              </a:rPr>
              <a:t>，</a:t>
            </a:r>
            <a:r>
              <a:rPr lang="zh-CN" altLang="en-US" sz="1800" dirty="0">
                <a:solidFill>
                  <a:srgbClr val="231F20"/>
                </a:solidFill>
                <a:effectLst/>
                <a:latin typeface="KTJ"/>
              </a:rPr>
              <a:t>其分岔图才表明其处在混沌状态</a:t>
            </a:r>
            <a:r>
              <a:rPr lang="zh-CN" altLang="en-US" sz="1800" dirty="0">
                <a:solidFill>
                  <a:srgbClr val="231F20"/>
                </a:solidFill>
                <a:effectLst/>
                <a:latin typeface="ZMMI67-175"/>
              </a:rPr>
              <a:t>。</a:t>
            </a:r>
            <a:endParaRPr lang="zh-CN" altLang="en-US" dirty="0"/>
          </a:p>
        </p:txBody>
      </p:sp>
      <p:pic>
        <p:nvPicPr>
          <p:cNvPr id="4" name="图片 3">
            <a:extLst>
              <a:ext uri="{FF2B5EF4-FFF2-40B4-BE49-F238E27FC236}">
                <a16:creationId xmlns:a16="http://schemas.microsoft.com/office/drawing/2014/main" id="{0F947E40-E730-D504-21C2-8ADD869E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21" y="1781017"/>
            <a:ext cx="7532032" cy="638625"/>
          </a:xfrm>
          <a:prstGeom prst="rect">
            <a:avLst/>
          </a:prstGeom>
        </p:spPr>
      </p:pic>
    </p:spTree>
    <p:extLst>
      <p:ext uri="{BB962C8B-B14F-4D97-AF65-F5344CB8AC3E}">
        <p14:creationId xmlns:p14="http://schemas.microsoft.com/office/powerpoint/2010/main" val="3407593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A4C6B3C-FBCB-9777-8266-8D774F60C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86" y="420392"/>
            <a:ext cx="4724274" cy="4472685"/>
          </a:xfrm>
          <a:prstGeom prst="rect">
            <a:avLst/>
          </a:prstGeom>
        </p:spPr>
      </p:pic>
    </p:spTree>
    <p:extLst>
      <p:ext uri="{BB962C8B-B14F-4D97-AF65-F5344CB8AC3E}">
        <p14:creationId xmlns:p14="http://schemas.microsoft.com/office/powerpoint/2010/main" val="2134635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改进型</a:t>
            </a:r>
            <a:r>
              <a:rPr lang="en-US" altLang="zh-CN" sz="1700" b="1" dirty="0">
                <a:solidFill>
                  <a:srgbClr val="1B4367"/>
                </a:solidFill>
                <a:cs typeface="+mn-ea"/>
                <a:sym typeface="+mn-lt"/>
              </a:rPr>
              <a:t>Logistic</a:t>
            </a:r>
            <a:r>
              <a:rPr lang="zh-CN" altLang="en-US" sz="1700" b="1" dirty="0">
                <a:solidFill>
                  <a:srgbClr val="1B4367"/>
                </a:solidFill>
                <a:cs typeface="+mn-ea"/>
                <a:sym typeface="+mn-lt"/>
              </a:rPr>
              <a:t>映射</a:t>
            </a:r>
          </a:p>
        </p:txBody>
      </p:sp>
      <p:cxnSp>
        <p:nvCxnSpPr>
          <p:cNvPr id="31" name="直接连接符 30"/>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5CDF05B-19A9-A4B7-5BF5-26C66F72BF12}"/>
              </a:ext>
            </a:extLst>
          </p:cNvPr>
          <p:cNvSpPr txBox="1"/>
          <p:nvPr/>
        </p:nvSpPr>
        <p:spPr>
          <a:xfrm>
            <a:off x="709386" y="745588"/>
            <a:ext cx="7308167" cy="2395656"/>
          </a:xfrm>
          <a:prstGeom prst="rect">
            <a:avLst/>
          </a:prstGeom>
          <a:noFill/>
        </p:spPr>
        <p:txBody>
          <a:bodyPr wrap="square" rtlCol="0">
            <a:spAutoFit/>
          </a:bodyPr>
          <a:lstStyle/>
          <a:p>
            <a:pPr>
              <a:lnSpc>
                <a:spcPct val="120000"/>
              </a:lnSpc>
            </a:pPr>
            <a:r>
              <a:rPr lang="zh-CN" altLang="en-US" sz="1800" dirty="0">
                <a:solidFill>
                  <a:srgbClr val="231F20"/>
                </a:solidFill>
                <a:effectLst/>
                <a:latin typeface="KTJ"/>
              </a:rPr>
              <a:t>由它所迭代出来的混沌序列值出现吸引子与空白区问题</a:t>
            </a:r>
            <a:r>
              <a:rPr lang="zh-CN" altLang="en-US" sz="1800" dirty="0">
                <a:solidFill>
                  <a:srgbClr val="231F20"/>
                </a:solidFill>
                <a:effectLst/>
                <a:latin typeface="ZMMI67-175"/>
              </a:rPr>
              <a:t>，</a:t>
            </a:r>
            <a:r>
              <a:rPr lang="zh-CN" altLang="en-US" sz="1800" dirty="0">
                <a:solidFill>
                  <a:srgbClr val="231F20"/>
                </a:solidFill>
                <a:effectLst/>
                <a:latin typeface="KTJ"/>
              </a:rPr>
              <a:t>据图</a:t>
            </a:r>
            <a:r>
              <a:rPr lang="en-US" altLang="zh-CN" sz="1800" dirty="0">
                <a:solidFill>
                  <a:srgbClr val="231F20"/>
                </a:solidFill>
                <a:effectLst/>
                <a:latin typeface="ZMMI67-174"/>
              </a:rPr>
              <a:t>1</a:t>
            </a:r>
            <a:r>
              <a:rPr lang="zh-CN" altLang="en-US" sz="1800" dirty="0">
                <a:solidFill>
                  <a:srgbClr val="231F20"/>
                </a:solidFill>
                <a:effectLst/>
                <a:latin typeface="KTJ"/>
              </a:rPr>
              <a:t>可知</a:t>
            </a:r>
            <a:r>
              <a:rPr lang="zh-CN" altLang="en-US" sz="1800" dirty="0">
                <a:solidFill>
                  <a:srgbClr val="231F20"/>
                </a:solidFill>
                <a:effectLst/>
                <a:latin typeface="ZMMI67-175"/>
              </a:rPr>
              <a:t>，</a:t>
            </a:r>
            <a:r>
              <a:rPr lang="zh-CN" altLang="en-US" sz="1800" dirty="0">
                <a:solidFill>
                  <a:srgbClr val="231F20"/>
                </a:solidFill>
                <a:effectLst/>
                <a:latin typeface="KTJ"/>
              </a:rPr>
              <a:t>当</a:t>
            </a:r>
            <a:r>
              <a:rPr lang="en-US" altLang="zh-CN" sz="1800" dirty="0">
                <a:solidFill>
                  <a:srgbClr val="231F20"/>
                </a:solidFill>
                <a:effectLst/>
                <a:latin typeface="ZMMI67-174"/>
              </a:rPr>
              <a:t>Logistic</a:t>
            </a:r>
            <a:r>
              <a:rPr lang="zh-CN" altLang="en-US" sz="1800" dirty="0">
                <a:solidFill>
                  <a:srgbClr val="231F20"/>
                </a:solidFill>
                <a:effectLst/>
                <a:latin typeface="KTJ"/>
              </a:rPr>
              <a:t>映射进入到完全混沌状态时</a:t>
            </a:r>
            <a:r>
              <a:rPr lang="zh-CN" altLang="en-US" sz="1800" dirty="0">
                <a:solidFill>
                  <a:srgbClr val="231F20"/>
                </a:solidFill>
                <a:effectLst/>
                <a:latin typeface="ZMMI67-175"/>
              </a:rPr>
              <a:t>，</a:t>
            </a:r>
            <a:r>
              <a:rPr lang="zh-CN" altLang="en-US" sz="1800" dirty="0">
                <a:solidFill>
                  <a:srgbClr val="231F20"/>
                </a:solidFill>
                <a:effectLst/>
                <a:latin typeface="KTJ"/>
              </a:rPr>
              <a:t>要求</a:t>
            </a:r>
            <a:r>
              <a:rPr lang="en-US" altLang="zh-CN" sz="1800" dirty="0">
                <a:solidFill>
                  <a:srgbClr val="231F20"/>
                </a:solidFill>
                <a:effectLst/>
                <a:latin typeface="ZMMI67-180"/>
              </a:rPr>
              <a:t>3</a:t>
            </a:r>
            <a:r>
              <a:rPr lang="en-US" altLang="zh-CN" sz="1800" dirty="0">
                <a:solidFill>
                  <a:srgbClr val="231F20"/>
                </a:solidFill>
                <a:effectLst/>
                <a:latin typeface="ZMMI67-174"/>
              </a:rPr>
              <a:t>.56994</a:t>
            </a:r>
            <a:r>
              <a:rPr lang="zh-CN" altLang="en-US" sz="1800" dirty="0">
                <a:solidFill>
                  <a:srgbClr val="231F20"/>
                </a:solidFill>
                <a:effectLst/>
                <a:latin typeface="ZMMI67-182"/>
              </a:rPr>
              <a:t>＜</a:t>
            </a:r>
            <a:r>
              <a:rPr lang="en-US" altLang="zh-CN" sz="1800" dirty="0">
                <a:solidFill>
                  <a:srgbClr val="231F20"/>
                </a:solidFill>
                <a:effectLst/>
                <a:latin typeface="ZMMI67-179"/>
              </a:rPr>
              <a:t>μ</a:t>
            </a:r>
            <a:r>
              <a:rPr lang="zh-CN" altLang="en-US" sz="1800" dirty="0">
                <a:solidFill>
                  <a:srgbClr val="231F20"/>
                </a:solidFill>
                <a:effectLst/>
                <a:latin typeface="ZMMI67-181"/>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显然其要</a:t>
            </a:r>
            <a:endParaRPr lang="zh-CN" altLang="en-US" sz="2400" dirty="0"/>
          </a:p>
          <a:p>
            <a:pPr>
              <a:lnSpc>
                <a:spcPct val="120000"/>
              </a:lnSpc>
            </a:pPr>
            <a:r>
              <a:rPr lang="zh-CN" altLang="en-US" sz="1800" dirty="0">
                <a:solidFill>
                  <a:srgbClr val="231F20"/>
                </a:solidFill>
                <a:effectLst/>
                <a:latin typeface="KTJ"/>
              </a:rPr>
              <a:t>产生最佳混沌效果的取值为</a:t>
            </a:r>
            <a:r>
              <a:rPr lang="en-US" altLang="zh-CN" sz="1800" dirty="0">
                <a:solidFill>
                  <a:srgbClr val="231F20"/>
                </a:solidFill>
                <a:effectLst/>
                <a:latin typeface="ZMMI67-179"/>
              </a:rPr>
              <a:t>μ</a:t>
            </a:r>
            <a:r>
              <a:rPr lang="zh-CN" altLang="en-US" sz="1800" dirty="0">
                <a:solidFill>
                  <a:srgbClr val="231F20"/>
                </a:solidFill>
                <a:effectLst/>
                <a:latin typeface="ZMMI67-180"/>
              </a:rPr>
              <a:t>＝</a:t>
            </a:r>
            <a:r>
              <a:rPr lang="en-US" altLang="zh-CN" sz="1800" dirty="0">
                <a:solidFill>
                  <a:srgbClr val="231F20"/>
                </a:solidFill>
                <a:effectLst/>
                <a:latin typeface="ZMMI67-174"/>
              </a:rPr>
              <a:t>4</a:t>
            </a:r>
            <a:r>
              <a:rPr lang="zh-CN" altLang="en-US" sz="1800" dirty="0">
                <a:solidFill>
                  <a:srgbClr val="231F20"/>
                </a:solidFill>
                <a:effectLst/>
                <a:latin typeface="ZMMI67-175"/>
              </a:rPr>
              <a:t>，</a:t>
            </a:r>
            <a:r>
              <a:rPr lang="zh-CN" altLang="en-US" sz="1800" dirty="0">
                <a:solidFill>
                  <a:srgbClr val="231F20"/>
                </a:solidFill>
                <a:effectLst/>
                <a:latin typeface="KTJ"/>
              </a:rPr>
              <a:t>但由此产生了一个矛盾性的问题</a:t>
            </a:r>
            <a:r>
              <a:rPr lang="zh-CN" altLang="en-US" sz="1800" dirty="0">
                <a:solidFill>
                  <a:srgbClr val="231F20"/>
                </a:solidFill>
                <a:effectLst/>
                <a:latin typeface="ZMMI67-175"/>
              </a:rPr>
              <a:t>，</a:t>
            </a:r>
            <a:r>
              <a:rPr lang="zh-CN" altLang="en-US" sz="1800" dirty="0">
                <a:solidFill>
                  <a:srgbClr val="231F20"/>
                </a:solidFill>
                <a:effectLst/>
                <a:latin typeface="KTJ"/>
              </a:rPr>
              <a:t>其中控制参数</a:t>
            </a:r>
            <a:r>
              <a:rPr lang="en-US" altLang="zh-CN" sz="1800" dirty="0">
                <a:solidFill>
                  <a:srgbClr val="231F20"/>
                </a:solidFill>
                <a:effectLst/>
                <a:latin typeface="ZMMI67-179"/>
              </a:rPr>
              <a:t>μ</a:t>
            </a:r>
            <a:r>
              <a:rPr lang="zh-CN" altLang="en-US" sz="1800" dirty="0">
                <a:solidFill>
                  <a:srgbClr val="231F20"/>
                </a:solidFill>
                <a:effectLst/>
                <a:latin typeface="KTJ"/>
              </a:rPr>
              <a:t>就变成了一个常数</a:t>
            </a:r>
            <a:r>
              <a:rPr lang="zh-CN" altLang="en-US" sz="1800" dirty="0">
                <a:solidFill>
                  <a:srgbClr val="231F20"/>
                </a:solidFill>
                <a:effectLst/>
                <a:latin typeface="ZMMI67-175"/>
              </a:rPr>
              <a:t>，</a:t>
            </a:r>
            <a:r>
              <a:rPr lang="zh-CN" altLang="en-US" sz="1800" dirty="0">
                <a:solidFill>
                  <a:srgbClr val="231F20"/>
                </a:solidFill>
                <a:effectLst/>
                <a:latin typeface="KTJ"/>
              </a:rPr>
              <a:t>使得这样的一个混沌方程不满足参数设置要求</a:t>
            </a:r>
            <a:r>
              <a:rPr lang="zh-CN" altLang="en-US" sz="1800" dirty="0">
                <a:solidFill>
                  <a:srgbClr val="231F20"/>
                </a:solidFill>
                <a:effectLst/>
                <a:latin typeface="ZMMI67-175"/>
              </a:rPr>
              <a:t>，</a:t>
            </a:r>
            <a:r>
              <a:rPr lang="zh-CN" altLang="en-US" sz="1800" dirty="0">
                <a:solidFill>
                  <a:srgbClr val="231F20"/>
                </a:solidFill>
                <a:effectLst/>
                <a:latin typeface="KTJ"/>
              </a:rPr>
              <a:t>由此导致加密效果的安全性下降问题</a:t>
            </a:r>
            <a:r>
              <a:rPr lang="zh-CN" altLang="en-US" sz="1800" dirty="0">
                <a:solidFill>
                  <a:srgbClr val="231F20"/>
                </a:solidFill>
                <a:effectLst/>
                <a:latin typeface="ZMMI67-175"/>
              </a:rPr>
              <a:t>。</a:t>
            </a:r>
            <a:r>
              <a:rPr lang="zh-CN" altLang="en-US" sz="1800" dirty="0">
                <a:solidFill>
                  <a:srgbClr val="231F20"/>
                </a:solidFill>
                <a:effectLst/>
                <a:latin typeface="KTJ"/>
              </a:rPr>
              <a:t>常用的</a:t>
            </a:r>
            <a:endParaRPr lang="zh-CN" altLang="en-US" dirty="0"/>
          </a:p>
          <a:p>
            <a:pPr>
              <a:lnSpc>
                <a:spcPct val="120000"/>
              </a:lnSpc>
            </a:pPr>
            <a:r>
              <a:rPr lang="en-US" altLang="zh-CN" sz="1800" dirty="0">
                <a:solidFill>
                  <a:srgbClr val="231F20"/>
                </a:solidFill>
                <a:effectLst/>
                <a:latin typeface="ZMMI67-174"/>
              </a:rPr>
              <a:t>Logistic</a:t>
            </a:r>
            <a:r>
              <a:rPr lang="zh-CN" altLang="en-US" sz="1800" dirty="0">
                <a:solidFill>
                  <a:srgbClr val="231F20"/>
                </a:solidFill>
                <a:effectLst/>
                <a:latin typeface="KTJ"/>
              </a:rPr>
              <a:t>映射存在低效率性的问题</a:t>
            </a:r>
            <a:r>
              <a:rPr lang="zh-CN" altLang="en-US" sz="1800" dirty="0">
                <a:solidFill>
                  <a:srgbClr val="231F20"/>
                </a:solidFill>
                <a:effectLst/>
                <a:latin typeface="ZMMI67-175"/>
              </a:rPr>
              <a:t>，</a:t>
            </a:r>
            <a:r>
              <a:rPr lang="zh-CN" altLang="en-US" sz="1800" dirty="0">
                <a:solidFill>
                  <a:srgbClr val="231F20"/>
                </a:solidFill>
                <a:effectLst/>
                <a:latin typeface="KTJ"/>
              </a:rPr>
              <a:t>希望能用一个函数表达式来代替参数</a:t>
            </a:r>
            <a:r>
              <a:rPr lang="en-US" altLang="zh-CN" sz="1800" dirty="0">
                <a:solidFill>
                  <a:srgbClr val="231F20"/>
                </a:solidFill>
                <a:effectLst/>
                <a:latin typeface="ZMMI67-179"/>
              </a:rPr>
              <a:t>μ</a:t>
            </a:r>
            <a:r>
              <a:rPr lang="zh-CN" altLang="en-US" sz="1800" dirty="0">
                <a:solidFill>
                  <a:srgbClr val="231F20"/>
                </a:solidFill>
                <a:effectLst/>
                <a:latin typeface="ZMMI67-175"/>
              </a:rPr>
              <a:t>，</a:t>
            </a:r>
            <a:r>
              <a:rPr lang="zh-CN" altLang="en-US" sz="1800" dirty="0">
                <a:solidFill>
                  <a:srgbClr val="231F20"/>
                </a:solidFill>
                <a:effectLst/>
                <a:latin typeface="KTJ"/>
              </a:rPr>
              <a:t>以解决以上混沌系统中为得到最佳控制参数</a:t>
            </a:r>
            <a:r>
              <a:rPr lang="en-US" altLang="zh-CN" sz="1800" dirty="0">
                <a:solidFill>
                  <a:srgbClr val="231F20"/>
                </a:solidFill>
                <a:effectLst/>
                <a:latin typeface="ZMMI67-179"/>
              </a:rPr>
              <a:t>μ</a:t>
            </a:r>
            <a:r>
              <a:rPr lang="zh-CN" altLang="en-US" sz="1800" dirty="0">
                <a:solidFill>
                  <a:srgbClr val="231F20"/>
                </a:solidFill>
                <a:effectLst/>
                <a:latin typeface="KTJ"/>
              </a:rPr>
              <a:t>而导致的常数化问题</a:t>
            </a:r>
            <a:r>
              <a:rPr lang="zh-CN" altLang="en-US" sz="1800" dirty="0">
                <a:solidFill>
                  <a:srgbClr val="231F20"/>
                </a:solidFill>
                <a:effectLst/>
                <a:latin typeface="ZMMI67-175"/>
              </a:rPr>
              <a:t>。</a:t>
            </a:r>
            <a:endParaRPr lang="zh-CN" altLang="en-US" dirty="0"/>
          </a:p>
        </p:txBody>
      </p:sp>
    </p:spTree>
    <p:extLst>
      <p:ext uri="{BB962C8B-B14F-4D97-AF65-F5344CB8AC3E}">
        <p14:creationId xmlns:p14="http://schemas.microsoft.com/office/powerpoint/2010/main" val="1046342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M5MTU0YmZlNGUxOWM3MzllMzc1MTYzNmJlZjgyY2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1617</Words>
  <Application>Microsoft Office PowerPoint</Application>
  <PresentationFormat>全屏显示(16:9)</PresentationFormat>
  <Paragraphs>191</Paragraphs>
  <Slides>64</Slides>
  <Notes>64</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64</vt:i4>
      </vt:variant>
    </vt:vector>
  </HeadingPairs>
  <TitlesOfParts>
    <vt:vector size="92" baseType="lpstr">
      <vt:lpstr>KTJ</vt:lpstr>
      <vt:lpstr>ZHODgr-564</vt:lpstr>
      <vt:lpstr>ZHODgr-565</vt:lpstr>
      <vt:lpstr>ZHODgs-573</vt:lpstr>
      <vt:lpstr>ZHODgs-574</vt:lpstr>
      <vt:lpstr>ZHODgs-580</vt:lpstr>
      <vt:lpstr>ZHODgs-581</vt:lpstr>
      <vt:lpstr>ZHODgs-582</vt:lpstr>
      <vt:lpstr>ZHODgs-585</vt:lpstr>
      <vt:lpstr>ZHODgs-586</vt:lpstr>
      <vt:lpstr>ZHODgs-588</vt:lpstr>
      <vt:lpstr>ZMMI67-174</vt:lpstr>
      <vt:lpstr>ZMMI67-175</vt:lpstr>
      <vt:lpstr>ZMMI67-178</vt:lpstr>
      <vt:lpstr>ZMMI67-179</vt:lpstr>
      <vt:lpstr>ZMMI67-180</vt:lpstr>
      <vt:lpstr>ZMMI67-181</vt:lpstr>
      <vt:lpstr>ZMMI67-182</vt:lpstr>
      <vt:lpstr>ZMMI67-183</vt:lpstr>
      <vt:lpstr>ZMMI67-187</vt:lpstr>
      <vt:lpstr>ZMMI68-192</vt:lpstr>
      <vt:lpstr>ZMMI68-194</vt:lpstr>
      <vt:lpstr>ZMMI68-196</vt:lpstr>
      <vt:lpstr>ZMMI68-197</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穆 禹宸</cp:lastModifiedBy>
  <cp:revision>70</cp:revision>
  <dcterms:created xsi:type="dcterms:W3CDTF">2016-05-20T12:59:00Z</dcterms:created>
  <dcterms:modified xsi:type="dcterms:W3CDTF">2023-05-13T12:36:10Z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2052-11.1.0.11691</vt:lpwstr>
  </property>
  <property fmtid="{D5CDD505-2E9C-101B-9397-08002B2CF9AE}" pid="3" name="ICV">
    <vt:lpwstr>0C434DCD0A934F84B5CD3D7484CBE748</vt:lpwstr>
  </property>
</Properties>
</file>